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906000" cy="6858000" type="A4"/>
  <p:notesSz cx="9906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36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23722" y="2305557"/>
            <a:ext cx="8602345" cy="1367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27710" y="3781171"/>
            <a:ext cx="8787765" cy="2038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8534400" y="0"/>
                </a:moveTo>
                <a:lnTo>
                  <a:pt x="0" y="0"/>
                </a:lnTo>
                <a:lnTo>
                  <a:pt x="0" y="152400"/>
                </a:lnTo>
                <a:lnTo>
                  <a:pt x="8534400" y="152400"/>
                </a:lnTo>
                <a:lnTo>
                  <a:pt x="85344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0" y="152400"/>
                </a:moveTo>
                <a:lnTo>
                  <a:pt x="8534400" y="152400"/>
                </a:lnTo>
                <a:lnTo>
                  <a:pt x="8534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9906000" y="0"/>
                </a:moveTo>
                <a:lnTo>
                  <a:pt x="0" y="0"/>
                </a:lnTo>
                <a:lnTo>
                  <a:pt x="0" y="152400"/>
                </a:lnTo>
                <a:lnTo>
                  <a:pt x="9906000" y="152400"/>
                </a:lnTo>
                <a:lnTo>
                  <a:pt x="99060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0" y="152400"/>
                </a:moveTo>
                <a:lnTo>
                  <a:pt x="9906000" y="152400"/>
                </a:lnTo>
                <a:lnTo>
                  <a:pt x="99060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1219200" y="0"/>
                </a:moveTo>
                <a:lnTo>
                  <a:pt x="0" y="0"/>
                </a:lnTo>
                <a:lnTo>
                  <a:pt x="0" y="152400"/>
                </a:lnTo>
                <a:lnTo>
                  <a:pt x="1219200" y="152400"/>
                </a:lnTo>
                <a:lnTo>
                  <a:pt x="1219200" y="0"/>
                </a:lnTo>
                <a:close/>
              </a:path>
            </a:pathLst>
          </a:custGeom>
          <a:solidFill>
            <a:srgbClr val="0045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0" y="152400"/>
                </a:moveTo>
                <a:lnTo>
                  <a:pt x="1219200" y="152400"/>
                </a:lnTo>
                <a:lnTo>
                  <a:pt x="1219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00458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39722" y="2307082"/>
            <a:ext cx="7226554" cy="1001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501" y="3380359"/>
            <a:ext cx="8838996" cy="19773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44F366A-7ACA-15A1-376A-CBDB34240F3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29169" y="121073"/>
            <a:ext cx="6267231" cy="652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630205"/>
            <a:ext cx="8539480" cy="369379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03530" algn="ctr">
              <a:lnSpc>
                <a:spcPct val="100000"/>
              </a:lnSpc>
              <a:spcBef>
                <a:spcPts val="1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30099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b="1" dirty="0">
                <a:latin typeface="Verdana"/>
                <a:cs typeface="Verdana"/>
              </a:rPr>
              <a:t>MODULO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1: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Le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Fondamenta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e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la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Visione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1200" dirty="0">
                <a:latin typeface="Verdana"/>
                <a:cs typeface="Verdana"/>
              </a:rPr>
              <a:t>Obiettivo: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Comprendere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normativa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è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uno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strumento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bene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comune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l'efficienza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mercato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unico.</a:t>
            </a:r>
            <a:endParaRPr sz="1200">
              <a:latin typeface="Verdana"/>
              <a:cs typeface="Verdana"/>
            </a:endParaRPr>
          </a:p>
          <a:p>
            <a:pPr marL="12700" marR="274320" lvl="1" indent="302260">
              <a:lnSpc>
                <a:spcPct val="100000"/>
              </a:lnSpc>
              <a:spcBef>
                <a:spcPts val="290"/>
              </a:spcBef>
              <a:buAutoNum type="arabicPeriod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Il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Contesto: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L'Approccio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Ordoliberale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concorrenza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non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fine,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mezzo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integrazione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e </a:t>
            </a:r>
            <a:r>
              <a:rPr sz="1200" dirty="0">
                <a:latin typeface="Verdana"/>
                <a:cs typeface="Verdana"/>
              </a:rPr>
              <a:t>innovazione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("Survival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of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the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fittest")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spc="-10" dirty="0">
                <a:latin typeface="Verdana"/>
                <a:cs typeface="Verdana"/>
              </a:rPr>
              <a:t>Tutela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concorrenza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(processo)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vs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Tutela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dei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concorrenti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(singole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imprese).</a:t>
            </a:r>
            <a:endParaRPr sz="1200">
              <a:latin typeface="Verdana"/>
              <a:cs typeface="Verdana"/>
            </a:endParaRPr>
          </a:p>
          <a:p>
            <a:pPr marL="12700" marR="718185" lvl="1" indent="302260">
              <a:lnSpc>
                <a:spcPct val="100000"/>
              </a:lnSpc>
              <a:spcBef>
                <a:spcPts val="290"/>
              </a:spcBef>
              <a:buAutoNum type="arabicPeriod" startAt="2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I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Quattro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Pilastri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Diritto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Panoramica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su: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Intese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(Art.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101),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Abuso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Dominanza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(Art.</a:t>
            </a:r>
            <a:r>
              <a:rPr sz="1200" spc="-10" dirty="0">
                <a:latin typeface="Verdana"/>
                <a:cs typeface="Verdana"/>
              </a:rPr>
              <a:t> 102), Concentrazioni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Aiuti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Stato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(Art.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107)</a:t>
            </a:r>
            <a:endParaRPr sz="1200">
              <a:latin typeface="Verdana"/>
              <a:cs typeface="Verdana"/>
            </a:endParaRPr>
          </a:p>
          <a:p>
            <a:pPr marL="12700" marR="271780" lvl="1" indent="302260">
              <a:lnSpc>
                <a:spcPct val="100000"/>
              </a:lnSpc>
              <a:spcBef>
                <a:spcPts val="285"/>
              </a:spcBef>
              <a:buAutoNum type="arabicPeriod" startAt="2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Anatomia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un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Aiuto: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Criteri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Cumulativi Origine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Statale: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Risorse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dirette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imputabilità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(il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ruolo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delle partecipate)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Verdana"/>
                <a:cs typeface="Verdana"/>
              </a:rPr>
              <a:t>Vantaggio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Selettivo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principio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MEOP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(Market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Economy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Operator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Principle):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lo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Stato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investitore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vs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lo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Stato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latin typeface="Verdana"/>
                <a:cs typeface="Verdana"/>
              </a:rPr>
              <a:t>"dopante”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Verdana"/>
                <a:cs typeface="Verdana"/>
              </a:rPr>
              <a:t>Incidenza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sulla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Concorrenza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sugli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Scambi: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concetto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potenzialità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danno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b="1" spc="-10" dirty="0">
                <a:latin typeface="Verdana"/>
                <a:cs typeface="Verdana"/>
              </a:rPr>
              <a:t>Esercitazione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Rapida: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dell'imputabilità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nel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caso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una</a:t>
            </a:r>
            <a:r>
              <a:rPr sz="1200" spc="-10" dirty="0">
                <a:latin typeface="Verdana"/>
                <a:cs typeface="Verdana"/>
              </a:rPr>
              <a:t> municipalizzata.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98642"/>
            <a:ext cx="9890098" cy="52434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41497"/>
            <a:ext cx="9918700" cy="55228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8126"/>
            <a:ext cx="9890906" cy="53339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73309"/>
            <a:ext cx="9890267" cy="469888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51048"/>
            <a:ext cx="9918700" cy="5313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59585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81226"/>
            <a:ext cx="9890126" cy="48433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16146"/>
            <a:ext cx="9905556" cy="502593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41450"/>
            <a:ext cx="9918700" cy="54228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636709"/>
            <a:ext cx="9918700" cy="52276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4753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71663"/>
            <a:ext cx="9905669" cy="43100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630205"/>
            <a:ext cx="8482965" cy="3889375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59410" algn="ctr">
              <a:lnSpc>
                <a:spcPct val="100000"/>
              </a:lnSpc>
              <a:spcBef>
                <a:spcPts val="1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356870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MODULO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2:</a:t>
            </a:r>
            <a:r>
              <a:rPr sz="1400" b="1" spc="-2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La</a:t>
            </a:r>
            <a:r>
              <a:rPr sz="1400" b="1" spc="-3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Lente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d'Ingrandimento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–</a:t>
            </a:r>
            <a:r>
              <a:rPr sz="1400" b="1" spc="-1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Mercati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</a:t>
            </a:r>
            <a:r>
              <a:rPr sz="1400" b="1" spc="-25" dirty="0">
                <a:latin typeface="Verdana"/>
                <a:cs typeface="Verdana"/>
              </a:rPr>
              <a:t> </a:t>
            </a:r>
            <a:r>
              <a:rPr sz="1400" b="1" spc="-10" dirty="0">
                <a:latin typeface="Verdana"/>
                <a:cs typeface="Verdana"/>
              </a:rPr>
              <a:t>Giurisprudenza</a:t>
            </a:r>
            <a:endParaRPr sz="1400">
              <a:latin typeface="Verdana"/>
              <a:cs typeface="Verdana"/>
            </a:endParaRPr>
          </a:p>
          <a:p>
            <a:pPr marL="12700" marR="15875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Obiettivo: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Imparare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definire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perimetro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sfida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competitiva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conoscere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precedenti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che </a:t>
            </a:r>
            <a:r>
              <a:rPr sz="1400" dirty="0">
                <a:latin typeface="Verdana"/>
                <a:cs typeface="Verdana"/>
              </a:rPr>
              <a:t>fanno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scuola.</a:t>
            </a:r>
            <a:endParaRPr sz="1400">
              <a:latin typeface="Verdana"/>
              <a:cs typeface="Verdana"/>
            </a:endParaRPr>
          </a:p>
          <a:p>
            <a:pPr marL="12700" marR="5080" lvl="1" indent="350520">
              <a:lnSpc>
                <a:spcPct val="100000"/>
              </a:lnSpc>
              <a:spcBef>
                <a:spcPts val="340"/>
              </a:spcBef>
              <a:buAutoNum type="arabicPeriod"/>
              <a:tabLst>
                <a:tab pos="363220" algn="l"/>
              </a:tabLst>
            </a:pPr>
            <a:r>
              <a:rPr sz="1400" dirty="0">
                <a:latin typeface="Verdana"/>
                <a:cs typeface="Verdana"/>
              </a:rPr>
              <a:t>Definire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Rilevante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Prodotto: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test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SSNIP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(Small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but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Significant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and </a:t>
            </a:r>
            <a:r>
              <a:rPr sz="1400" spc="-10" dirty="0">
                <a:latin typeface="Verdana"/>
                <a:cs typeface="Verdana"/>
              </a:rPr>
              <a:t>Non-</a:t>
            </a:r>
            <a:r>
              <a:rPr sz="1400" dirty="0">
                <a:latin typeface="Verdana"/>
                <a:cs typeface="Verdana"/>
              </a:rPr>
              <a:t>transitory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Increase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Price)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l'esempio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sostituibilità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Mercato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Geografico: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Costi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di </a:t>
            </a:r>
            <a:r>
              <a:rPr sz="1400" dirty="0">
                <a:latin typeface="Verdana"/>
                <a:cs typeface="Verdana"/>
              </a:rPr>
              <a:t>trasporto,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barriere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normative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raggi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d'azione.</a:t>
            </a:r>
            <a:endParaRPr sz="1400">
              <a:latin typeface="Verdana"/>
              <a:cs typeface="Verdana"/>
            </a:endParaRPr>
          </a:p>
          <a:p>
            <a:pPr marL="361950" lvl="1" indent="-349250">
              <a:lnSpc>
                <a:spcPct val="100000"/>
              </a:lnSpc>
              <a:spcBef>
                <a:spcPts val="335"/>
              </a:spcBef>
              <a:buAutoNum type="arabicPeriod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Sentenze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che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hanno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fatto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Storia</a:t>
            </a:r>
            <a:endParaRPr sz="1400">
              <a:latin typeface="Verdana"/>
              <a:cs typeface="Verdana"/>
            </a:endParaRPr>
          </a:p>
          <a:p>
            <a:pPr marL="12700" marR="582295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Altmark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Trans:</a:t>
            </a:r>
            <a:r>
              <a:rPr sz="1400" b="1" spc="-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Quando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rimborsi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</a:t>
            </a:r>
            <a:r>
              <a:rPr sz="1400" spc="-1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servizi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pubblici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(SIEG)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non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sono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(le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spc="-50" dirty="0">
                <a:latin typeface="Verdana"/>
                <a:cs typeface="Verdana"/>
              </a:rPr>
              <a:t>4 </a:t>
            </a:r>
            <a:r>
              <a:rPr sz="1400" dirty="0">
                <a:latin typeface="Verdana"/>
                <a:cs typeface="Verdana"/>
              </a:rPr>
              <a:t>condizioni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cumulative)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Stardust</a:t>
            </a:r>
            <a:r>
              <a:rPr sz="1400" b="1" spc="-3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Marine: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Criteri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imputabilità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risorse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statali.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Höfner: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definizione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estensiva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"Impresa"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(enti,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associazioni,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club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sportivi)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Caso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Preussen</a:t>
            </a:r>
            <a:r>
              <a:rPr sz="1400" b="1" spc="-5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Elektra:</a:t>
            </a:r>
            <a:r>
              <a:rPr sz="1400" b="1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distinzione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sull'origine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risorse.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78760" marR="5080" indent="-2766695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25" dirty="0"/>
              <a:t> </a:t>
            </a:r>
            <a:r>
              <a:rPr dirty="0"/>
              <a:t>1:</a:t>
            </a:r>
            <a:r>
              <a:rPr spc="-25" dirty="0"/>
              <a:t> </a:t>
            </a:r>
            <a:r>
              <a:rPr dirty="0"/>
              <a:t>Le</a:t>
            </a:r>
            <a:r>
              <a:rPr spc="-25" dirty="0"/>
              <a:t> </a:t>
            </a:r>
            <a:r>
              <a:rPr dirty="0"/>
              <a:t>Fondamenta</a:t>
            </a:r>
            <a:r>
              <a:rPr spc="-45" dirty="0"/>
              <a:t> </a:t>
            </a:r>
            <a:r>
              <a:rPr dirty="0"/>
              <a:t>e</a:t>
            </a:r>
            <a:r>
              <a:rPr spc="-25" dirty="0"/>
              <a:t> la </a:t>
            </a:r>
            <a:r>
              <a:rPr spc="-10" dirty="0"/>
              <a:t>Visione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876300">
              <a:lnSpc>
                <a:spcPct val="100000"/>
              </a:lnSpc>
              <a:spcBef>
                <a:spcPts val="105"/>
              </a:spcBef>
            </a:pPr>
            <a:r>
              <a:rPr dirty="0"/>
              <a:t>1.2</a:t>
            </a:r>
            <a:r>
              <a:rPr spc="-35" dirty="0"/>
              <a:t> </a:t>
            </a:r>
            <a:r>
              <a:rPr dirty="0"/>
              <a:t>I</a:t>
            </a:r>
            <a:r>
              <a:rPr spc="-40" dirty="0"/>
              <a:t> </a:t>
            </a:r>
            <a:r>
              <a:rPr dirty="0"/>
              <a:t>Quattro</a:t>
            </a:r>
            <a:r>
              <a:rPr spc="-30" dirty="0"/>
              <a:t> </a:t>
            </a:r>
            <a:r>
              <a:rPr dirty="0"/>
              <a:t>Pilastri</a:t>
            </a:r>
            <a:r>
              <a:rPr spc="-35" dirty="0"/>
              <a:t> </a:t>
            </a:r>
            <a:r>
              <a:rPr dirty="0"/>
              <a:t>del</a:t>
            </a:r>
            <a:r>
              <a:rPr spc="-30" dirty="0"/>
              <a:t> </a:t>
            </a:r>
            <a:r>
              <a:rPr dirty="0"/>
              <a:t>Diritto</a:t>
            </a:r>
            <a:r>
              <a:rPr spc="-55" dirty="0"/>
              <a:t> </a:t>
            </a:r>
            <a:r>
              <a:rPr spc="-25" dirty="0"/>
              <a:t>UE </a:t>
            </a:r>
            <a:r>
              <a:rPr dirty="0"/>
              <a:t>Panoramica</a:t>
            </a:r>
            <a:r>
              <a:rPr spc="-60" dirty="0"/>
              <a:t> </a:t>
            </a:r>
            <a:r>
              <a:rPr dirty="0"/>
              <a:t>su:</a:t>
            </a:r>
            <a:r>
              <a:rPr spc="-45" dirty="0"/>
              <a:t> </a:t>
            </a:r>
            <a:r>
              <a:rPr dirty="0"/>
              <a:t>Intese</a:t>
            </a:r>
            <a:r>
              <a:rPr spc="-30" dirty="0"/>
              <a:t> </a:t>
            </a:r>
            <a:r>
              <a:rPr dirty="0"/>
              <a:t>(Art.</a:t>
            </a:r>
            <a:r>
              <a:rPr spc="-45" dirty="0"/>
              <a:t> </a:t>
            </a:r>
            <a:r>
              <a:rPr dirty="0"/>
              <a:t>101),</a:t>
            </a:r>
            <a:r>
              <a:rPr spc="-40" dirty="0"/>
              <a:t> </a:t>
            </a:r>
            <a:r>
              <a:rPr dirty="0"/>
              <a:t>Abuso</a:t>
            </a:r>
            <a:r>
              <a:rPr spc="-55" dirty="0"/>
              <a:t> </a:t>
            </a:r>
            <a:r>
              <a:rPr spc="-25" dirty="0"/>
              <a:t>di</a:t>
            </a:r>
          </a:p>
          <a:p>
            <a:pPr marL="1995170" marR="334010" indent="-1655445">
              <a:lnSpc>
                <a:spcPct val="100000"/>
              </a:lnSpc>
            </a:pPr>
            <a:r>
              <a:rPr dirty="0"/>
              <a:t>Dominanza</a:t>
            </a:r>
            <a:r>
              <a:rPr spc="-75" dirty="0"/>
              <a:t> </a:t>
            </a:r>
            <a:r>
              <a:rPr dirty="0"/>
              <a:t>(Art.</a:t>
            </a:r>
            <a:r>
              <a:rPr spc="-90" dirty="0"/>
              <a:t> </a:t>
            </a:r>
            <a:r>
              <a:rPr dirty="0"/>
              <a:t>102),</a:t>
            </a:r>
            <a:r>
              <a:rPr spc="-75" dirty="0"/>
              <a:t> </a:t>
            </a:r>
            <a:r>
              <a:rPr dirty="0"/>
              <a:t>Concentrazioni</a:t>
            </a:r>
            <a:r>
              <a:rPr spc="-65" dirty="0"/>
              <a:t> </a:t>
            </a:r>
            <a:r>
              <a:rPr spc="-50" dirty="0"/>
              <a:t>e </a:t>
            </a:r>
            <a:r>
              <a:rPr dirty="0"/>
              <a:t>Aiuti</a:t>
            </a:r>
            <a:r>
              <a:rPr spc="-40" dirty="0"/>
              <a:t> </a:t>
            </a:r>
            <a:r>
              <a:rPr dirty="0"/>
              <a:t>di</a:t>
            </a:r>
            <a:r>
              <a:rPr spc="-20" dirty="0"/>
              <a:t> </a:t>
            </a:r>
            <a:r>
              <a:rPr dirty="0"/>
              <a:t>Stato</a:t>
            </a:r>
            <a:r>
              <a:rPr spc="-10" dirty="0"/>
              <a:t> </a:t>
            </a:r>
            <a:r>
              <a:rPr dirty="0"/>
              <a:t>(Art.</a:t>
            </a:r>
            <a:r>
              <a:rPr spc="-40" dirty="0"/>
              <a:t> </a:t>
            </a:r>
            <a:r>
              <a:rPr spc="-20" dirty="0"/>
              <a:t>107)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24022"/>
            <a:ext cx="9918700" cy="544032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610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66912"/>
            <a:ext cx="9883627" cy="52751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00248"/>
            <a:ext cx="9918700" cy="53641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41509"/>
            <a:ext cx="9905741" cy="53736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610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0797"/>
            <a:ext cx="9884139" cy="532121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1821"/>
            <a:ext cx="9883941" cy="496722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8812"/>
            <a:ext cx="9891323" cy="531327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68407"/>
            <a:ext cx="9898449" cy="537369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8812"/>
            <a:ext cx="9891105" cy="53132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630205"/>
            <a:ext cx="8535035" cy="3932554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07975" algn="ctr">
              <a:lnSpc>
                <a:spcPct val="100000"/>
              </a:lnSpc>
              <a:spcBef>
                <a:spcPts val="1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305435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MODULO</a:t>
            </a:r>
            <a:r>
              <a:rPr sz="1400" b="1" spc="-5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3: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La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Prassi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Operativa,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Procedure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spc="-10" dirty="0">
                <a:latin typeface="Verdana"/>
                <a:cs typeface="Verdana"/>
              </a:rPr>
              <a:t>Rischi</a:t>
            </a:r>
            <a:endParaRPr sz="1400">
              <a:latin typeface="Verdana"/>
              <a:cs typeface="Verdana"/>
            </a:endParaRPr>
          </a:p>
          <a:p>
            <a:pPr marL="12700" marR="310515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Obiettivo: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Navigare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procedure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Commissione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Europea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gestire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conseguenze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delle violazioni.</a:t>
            </a:r>
            <a:endParaRPr sz="1400">
              <a:latin typeface="Verdana"/>
              <a:cs typeface="Verdana"/>
            </a:endParaRPr>
          </a:p>
          <a:p>
            <a:pPr marL="363220" lvl="1" indent="-350520">
              <a:lnSpc>
                <a:spcPct val="100000"/>
              </a:lnSpc>
              <a:spcBef>
                <a:spcPts val="340"/>
              </a:spcBef>
              <a:buAutoNum type="arabicPeriod"/>
              <a:tabLst>
                <a:tab pos="363220" algn="l"/>
              </a:tabLst>
            </a:pP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Ruolo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DG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Competition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Gerarchia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Fonti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Regolamenti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(GBER,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Minimis),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Linee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Guida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10" dirty="0">
                <a:latin typeface="Verdana"/>
                <a:cs typeface="Verdana"/>
              </a:rPr>
              <a:t> Comunicazioni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Distinzione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tra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"buoni"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(R&amp;S,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Ambiente)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"cattivi"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(operativi/salvataggio)</a:t>
            </a:r>
            <a:endParaRPr sz="1400">
              <a:latin typeface="Verdana"/>
              <a:cs typeface="Verdana"/>
            </a:endParaRPr>
          </a:p>
          <a:p>
            <a:pPr marL="12700" marR="84455" lvl="1" indent="349250">
              <a:lnSpc>
                <a:spcPct val="100000"/>
              </a:lnSpc>
              <a:spcBef>
                <a:spcPts val="335"/>
              </a:spcBef>
              <a:buAutoNum type="arabicPeriod" startAt="2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Procedure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Controllo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 </a:t>
            </a:r>
            <a:r>
              <a:rPr sz="1400" b="1" dirty="0">
                <a:latin typeface="Verdana"/>
                <a:cs typeface="Verdana"/>
              </a:rPr>
              <a:t>Clausola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di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Standstill</a:t>
            </a:r>
            <a:r>
              <a:rPr sz="1400" dirty="0">
                <a:latin typeface="Verdana"/>
                <a:cs typeface="Verdana"/>
              </a:rPr>
              <a:t>: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Divieto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assoluto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erogazione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prima dell'approvazione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dell'indagine: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(preliminare)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(formale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"seri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dubbi")</a:t>
            </a:r>
            <a:endParaRPr sz="1400">
              <a:latin typeface="Verdana"/>
              <a:cs typeface="Verdana"/>
            </a:endParaRPr>
          </a:p>
          <a:p>
            <a:pPr marL="12700" marR="5080" lvl="1" indent="349250">
              <a:lnSpc>
                <a:spcPct val="120000"/>
              </a:lnSpc>
              <a:buAutoNum type="arabicPeriod" startAt="3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Rischio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"Recupero"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Differenza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tra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Illegale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(non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notificato)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Incompatibile L'Ordine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Recupero: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Ripristino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status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quo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ante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interessi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capitalizzazione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composta </a:t>
            </a:r>
            <a:r>
              <a:rPr sz="1400" dirty="0">
                <a:latin typeface="Verdana"/>
                <a:cs typeface="Verdana"/>
              </a:rPr>
              <a:t>Impossibilità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invocare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leggi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interne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evitare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recupero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4430"/>
            <a:ext cx="9884053" cy="529895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41562"/>
            <a:ext cx="9905730" cy="538772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2938"/>
            <a:ext cx="9898623" cy="530694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0011"/>
            <a:ext cx="9898358" cy="537199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7243"/>
            <a:ext cx="9884139" cy="531486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0130"/>
            <a:ext cx="9884053" cy="529895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02716" y="2092274"/>
            <a:ext cx="79070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MODULO</a:t>
            </a:r>
            <a:r>
              <a:rPr sz="2800" spc="-50" dirty="0"/>
              <a:t> </a:t>
            </a:r>
            <a:r>
              <a:rPr sz="2800" dirty="0"/>
              <a:t>1:</a:t>
            </a:r>
            <a:r>
              <a:rPr sz="2800" spc="-70" dirty="0"/>
              <a:t> </a:t>
            </a:r>
            <a:r>
              <a:rPr sz="2800" dirty="0"/>
              <a:t>Le</a:t>
            </a:r>
            <a:r>
              <a:rPr sz="2800" spc="-50" dirty="0"/>
              <a:t> </a:t>
            </a:r>
            <a:r>
              <a:rPr sz="2800" dirty="0"/>
              <a:t>Fondamenta</a:t>
            </a:r>
            <a:r>
              <a:rPr sz="2800" spc="-25" dirty="0"/>
              <a:t> </a:t>
            </a:r>
            <a:r>
              <a:rPr sz="2800" dirty="0"/>
              <a:t>e</a:t>
            </a:r>
            <a:r>
              <a:rPr sz="2800" spc="-70" dirty="0"/>
              <a:t> </a:t>
            </a:r>
            <a:r>
              <a:rPr sz="2800" dirty="0"/>
              <a:t>la</a:t>
            </a:r>
            <a:r>
              <a:rPr sz="2800" spc="-50" dirty="0"/>
              <a:t> </a:t>
            </a:r>
            <a:r>
              <a:rPr sz="2800" spc="-10" dirty="0"/>
              <a:t>Visione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02716" y="2604897"/>
            <a:ext cx="8825230" cy="3609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06375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Verdana"/>
                <a:cs typeface="Verdana"/>
              </a:rPr>
              <a:t>1.3</a:t>
            </a:r>
            <a:r>
              <a:rPr sz="2800" spc="-6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Anatomia</a:t>
            </a:r>
            <a:r>
              <a:rPr sz="2800" spc="-1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di</a:t>
            </a:r>
            <a:r>
              <a:rPr sz="2800" spc="-4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un</a:t>
            </a:r>
            <a:r>
              <a:rPr sz="2800" spc="-3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Aiuto:</a:t>
            </a:r>
            <a:r>
              <a:rPr sz="2800" spc="-1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I</a:t>
            </a:r>
            <a:r>
              <a:rPr sz="2800" spc="-5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4</a:t>
            </a:r>
            <a:r>
              <a:rPr sz="2800" spc="-4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Criteri</a:t>
            </a:r>
            <a:r>
              <a:rPr sz="2800" spc="-45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Cumulativi </a:t>
            </a:r>
            <a:r>
              <a:rPr sz="2800" dirty="0">
                <a:latin typeface="Verdana"/>
                <a:cs typeface="Verdana"/>
              </a:rPr>
              <a:t>Origine</a:t>
            </a:r>
            <a:r>
              <a:rPr sz="2800" spc="-8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Statale:</a:t>
            </a:r>
            <a:r>
              <a:rPr sz="2800" spc="-10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Risorse</a:t>
            </a:r>
            <a:r>
              <a:rPr sz="2800" spc="-8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dirette</a:t>
            </a:r>
            <a:r>
              <a:rPr sz="2800" spc="-10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e</a:t>
            </a:r>
            <a:r>
              <a:rPr sz="2800" spc="-12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imputabilità</a:t>
            </a:r>
            <a:r>
              <a:rPr sz="2800" spc="-55" dirty="0">
                <a:latin typeface="Verdana"/>
                <a:cs typeface="Verdana"/>
              </a:rPr>
              <a:t> </a:t>
            </a:r>
            <a:r>
              <a:rPr sz="2800" spc="-25" dirty="0">
                <a:latin typeface="Verdana"/>
                <a:cs typeface="Verdana"/>
              </a:rPr>
              <a:t>(il </a:t>
            </a:r>
            <a:r>
              <a:rPr sz="2800" dirty="0">
                <a:latin typeface="Verdana"/>
                <a:cs typeface="Verdana"/>
              </a:rPr>
              <a:t>ruolo</a:t>
            </a:r>
            <a:r>
              <a:rPr sz="2800" spc="-3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delle</a:t>
            </a:r>
            <a:r>
              <a:rPr sz="2800" spc="-65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partecipate)</a:t>
            </a:r>
            <a:endParaRPr sz="280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675"/>
              </a:spcBef>
            </a:pPr>
            <a:r>
              <a:rPr sz="2800" spc="-10" dirty="0">
                <a:latin typeface="Verdana"/>
                <a:cs typeface="Verdana"/>
              </a:rPr>
              <a:t>Vantaggio</a:t>
            </a:r>
            <a:r>
              <a:rPr sz="2800" spc="-5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Selettivo</a:t>
            </a:r>
            <a:r>
              <a:rPr sz="2800" spc="-10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e</a:t>
            </a:r>
            <a:r>
              <a:rPr sz="2800" spc="-10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il</a:t>
            </a:r>
            <a:r>
              <a:rPr sz="2800" spc="-9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principio</a:t>
            </a:r>
            <a:r>
              <a:rPr sz="2800" spc="-5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MEOP</a:t>
            </a:r>
            <a:r>
              <a:rPr sz="2800" spc="-75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(Market </a:t>
            </a:r>
            <a:r>
              <a:rPr sz="2800" dirty="0">
                <a:latin typeface="Verdana"/>
                <a:cs typeface="Verdana"/>
              </a:rPr>
              <a:t>Economy</a:t>
            </a:r>
            <a:r>
              <a:rPr sz="2800" spc="-8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Operator</a:t>
            </a:r>
            <a:r>
              <a:rPr sz="2800" spc="-9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Principle):</a:t>
            </a:r>
            <a:r>
              <a:rPr sz="2800" spc="-7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lo</a:t>
            </a:r>
            <a:r>
              <a:rPr sz="2800" spc="-12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Stato</a:t>
            </a:r>
            <a:r>
              <a:rPr sz="2800" spc="-114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investitore </a:t>
            </a:r>
            <a:r>
              <a:rPr sz="2800" dirty="0">
                <a:latin typeface="Verdana"/>
                <a:cs typeface="Verdana"/>
              </a:rPr>
              <a:t>vs</a:t>
            </a:r>
            <a:r>
              <a:rPr sz="2800" spc="-3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lo</a:t>
            </a:r>
            <a:r>
              <a:rPr sz="2800" spc="-4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Stato</a:t>
            </a:r>
            <a:r>
              <a:rPr sz="2800" spc="-30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"dopante”</a:t>
            </a:r>
            <a:endParaRPr sz="2800">
              <a:latin typeface="Verdana"/>
              <a:cs typeface="Verdana"/>
            </a:endParaRPr>
          </a:p>
          <a:p>
            <a:pPr marL="12700" marR="90551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Verdana"/>
                <a:cs typeface="Verdana"/>
              </a:rPr>
              <a:t>Incidenza</a:t>
            </a:r>
            <a:r>
              <a:rPr sz="2800" spc="-6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sulla</a:t>
            </a:r>
            <a:r>
              <a:rPr sz="2800" spc="-6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Concorrenza</a:t>
            </a:r>
            <a:r>
              <a:rPr sz="2800" spc="-5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e</a:t>
            </a:r>
            <a:r>
              <a:rPr sz="2800" spc="-10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sugli</a:t>
            </a:r>
            <a:r>
              <a:rPr sz="2800" spc="-80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Scambi: </a:t>
            </a:r>
            <a:r>
              <a:rPr sz="2800" dirty="0">
                <a:latin typeface="Verdana"/>
                <a:cs typeface="Verdana"/>
              </a:rPr>
              <a:t>concetto</a:t>
            </a:r>
            <a:r>
              <a:rPr sz="2800" spc="-6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di</a:t>
            </a:r>
            <a:r>
              <a:rPr sz="2800" spc="-8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potenzialità</a:t>
            </a:r>
            <a:r>
              <a:rPr sz="2800" spc="-4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del</a:t>
            </a:r>
            <a:r>
              <a:rPr sz="2800" spc="-95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danno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9763"/>
            <a:ext cx="9883921" cy="525925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3303"/>
            <a:ext cx="9905655" cy="526880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97031"/>
            <a:ext cx="9898142" cy="50720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757297"/>
            <a:ext cx="8557895" cy="3506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115" algn="ctr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282575" algn="ctr">
              <a:lnSpc>
                <a:spcPct val="100000"/>
              </a:lnSpc>
              <a:spcBef>
                <a:spcPts val="1525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1200" b="1" dirty="0">
                <a:latin typeface="Verdana"/>
                <a:cs typeface="Verdana"/>
              </a:rPr>
              <a:t>MODULO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4: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Laboratorio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Pratico</a:t>
            </a:r>
            <a:r>
              <a:rPr sz="1200" b="1" spc="-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–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Casi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Toscani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e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Strategie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Verdana"/>
                <a:cs typeface="Verdana"/>
              </a:rPr>
              <a:t>Obiettivo: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Trasformare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teoria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competenza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attraverso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l'analisi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scenari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reali.</a:t>
            </a:r>
            <a:endParaRPr sz="1200">
              <a:latin typeface="Verdana"/>
              <a:cs typeface="Verdana"/>
            </a:endParaRPr>
          </a:p>
          <a:p>
            <a:pPr marL="314960" lvl="1" indent="-302260">
              <a:lnSpc>
                <a:spcPct val="100000"/>
              </a:lnSpc>
              <a:spcBef>
                <a:spcPts val="285"/>
              </a:spcBef>
              <a:buAutoNum type="arabicPeriod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Caso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Studio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1: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Infrastrutture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Portuali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(Focus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Livorno/Piombino)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dell'esenzione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IRES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Autorità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latin typeface="Verdana"/>
                <a:cs typeface="Verdana"/>
              </a:rPr>
              <a:t>Portuali</a:t>
            </a:r>
            <a:endParaRPr sz="1200">
              <a:latin typeface="Verdana"/>
              <a:cs typeface="Verdana"/>
            </a:endParaRPr>
          </a:p>
          <a:p>
            <a:pPr marL="12700" marR="1667510">
              <a:lnSpc>
                <a:spcPct val="120000"/>
              </a:lnSpc>
              <a:spcBef>
                <a:spcPts val="5"/>
              </a:spcBef>
            </a:pPr>
            <a:r>
              <a:rPr sz="1200" dirty="0">
                <a:latin typeface="Verdana"/>
                <a:cs typeface="Verdana"/>
              </a:rPr>
              <a:t>Il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problema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doppia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natura: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funzioni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pubbliche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vs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attività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economiche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concorrenza </a:t>
            </a:r>
            <a:r>
              <a:rPr sz="1200" dirty="0">
                <a:latin typeface="Verdana"/>
                <a:cs typeface="Verdana"/>
              </a:rPr>
              <a:t>Soluzione: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Separazione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contabile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evitare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vantaggi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selettivi</a:t>
            </a:r>
            <a:endParaRPr sz="1200">
              <a:latin typeface="Verdana"/>
              <a:cs typeface="Verdana"/>
            </a:endParaRPr>
          </a:p>
          <a:p>
            <a:pPr marL="12700" marR="540385" lvl="1" indent="302260">
              <a:lnSpc>
                <a:spcPct val="100000"/>
              </a:lnSpc>
              <a:spcBef>
                <a:spcPts val="285"/>
              </a:spcBef>
              <a:buAutoNum type="arabicPeriod" startAt="2"/>
              <a:tabLst>
                <a:tab pos="314960" algn="l"/>
              </a:tabLst>
            </a:pPr>
            <a:r>
              <a:rPr sz="1200" dirty="0">
                <a:latin typeface="Verdana"/>
                <a:cs typeface="Verdana"/>
              </a:rPr>
              <a:t>Caso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Studio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2: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Progetto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Galileo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(Baker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Hughes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/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Nuovo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Pignone)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aiuto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R&amp;S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notificato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e </a:t>
            </a:r>
            <a:r>
              <a:rPr sz="1200" spc="-10" dirty="0">
                <a:latin typeface="Verdana"/>
                <a:cs typeface="Verdana"/>
              </a:rPr>
              <a:t>approvato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b="1" dirty="0">
                <a:latin typeface="Verdana"/>
                <a:cs typeface="Verdana"/>
              </a:rPr>
              <a:t>L'Effetto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di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Incentivo: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Dimostrare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l'aiuto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cambia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comportamento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(Scope,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Speed,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Amount)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latin typeface="Verdana"/>
                <a:cs typeface="Verdana"/>
              </a:rPr>
              <a:t>Importanza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della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tempistica: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Domanda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presentata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prima</a:t>
            </a:r>
            <a:r>
              <a:rPr sz="1200" i="1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dell'avvio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lavori</a:t>
            </a:r>
            <a:endParaRPr sz="1200">
              <a:latin typeface="Verdana"/>
              <a:cs typeface="Verdana"/>
            </a:endParaRPr>
          </a:p>
          <a:p>
            <a:pPr marL="12700" marR="5080" lvl="1" indent="323215">
              <a:lnSpc>
                <a:spcPct val="100000"/>
              </a:lnSpc>
              <a:spcBef>
                <a:spcPts val="290"/>
              </a:spcBef>
              <a:buAutoNum type="arabicPeriod" startAt="3"/>
              <a:tabLst>
                <a:tab pos="335915" algn="l"/>
              </a:tabLst>
            </a:pPr>
            <a:r>
              <a:rPr sz="1200" b="1" dirty="0">
                <a:latin typeface="Verdana"/>
                <a:cs typeface="Verdana"/>
              </a:rPr>
              <a:t>Workshop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Finale: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La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Checklist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"Anti-</a:t>
            </a:r>
            <a:r>
              <a:rPr sz="1200" b="1" dirty="0">
                <a:latin typeface="Verdana"/>
                <a:cs typeface="Verdana"/>
              </a:rPr>
              <a:t>Recupero"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Applicazione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pratica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checklist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operativa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i </a:t>
            </a:r>
            <a:r>
              <a:rPr sz="1200" dirty="0">
                <a:latin typeface="Verdana"/>
                <a:cs typeface="Verdana"/>
              </a:rPr>
              <a:t>funzionari.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Analisi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dello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"Scenario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Controfattuale"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chiusura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con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riflessione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sulla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responsabilità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del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funzionario.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875" y="1490661"/>
            <a:ext cx="9890125" cy="525133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098744"/>
            <a:ext cx="9897693" cy="575925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1286"/>
            <a:ext cx="9898377" cy="533082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1029"/>
            <a:ext cx="9890098" cy="532094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47873"/>
            <a:ext cx="9905747" cy="5294169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68332"/>
            <a:ext cx="9918700" cy="529601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41542"/>
            <a:ext cx="9918700" cy="552280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49555"/>
            <a:ext cx="9890098" cy="5219532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54197"/>
            <a:ext cx="9918700" cy="5510151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93808"/>
            <a:ext cx="9897899" cy="52483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311402" y="1935607"/>
            <a:ext cx="722566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78760" marR="5080" indent="-2766695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55" dirty="0"/>
              <a:t> </a:t>
            </a:r>
            <a:r>
              <a:rPr dirty="0"/>
              <a:t>1:</a:t>
            </a:r>
            <a:r>
              <a:rPr spc="-40" dirty="0"/>
              <a:t> </a:t>
            </a:r>
            <a:r>
              <a:rPr dirty="0"/>
              <a:t>Le</a:t>
            </a:r>
            <a:r>
              <a:rPr spc="-35" dirty="0"/>
              <a:t> </a:t>
            </a:r>
            <a:r>
              <a:rPr dirty="0"/>
              <a:t>Fondamenta</a:t>
            </a:r>
            <a:r>
              <a:rPr spc="-55" dirty="0"/>
              <a:t> </a:t>
            </a:r>
            <a:r>
              <a:rPr dirty="0"/>
              <a:t>e</a:t>
            </a:r>
            <a:r>
              <a:rPr spc="-35" dirty="0"/>
              <a:t> </a:t>
            </a:r>
            <a:r>
              <a:rPr spc="-25" dirty="0"/>
              <a:t>la </a:t>
            </a:r>
            <a:r>
              <a:rPr spc="-10" dirty="0"/>
              <a:t>Visione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0882" y="3008757"/>
            <a:ext cx="8325484" cy="3050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77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Verdana"/>
                <a:cs typeface="Verdana"/>
              </a:rPr>
              <a:t>1.1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Il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Contesto:</a:t>
            </a:r>
            <a:r>
              <a:rPr sz="3200" spc="-80" dirty="0">
                <a:latin typeface="Verdana"/>
                <a:cs typeface="Verdana"/>
              </a:rPr>
              <a:t> </a:t>
            </a:r>
            <a:r>
              <a:rPr sz="3200" spc="-20" dirty="0">
                <a:latin typeface="Verdana"/>
                <a:cs typeface="Verdana"/>
              </a:rPr>
              <a:t>L'Approccio</a:t>
            </a:r>
            <a:r>
              <a:rPr sz="3200" spc="-8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Ordoliberale </a:t>
            </a:r>
            <a:r>
              <a:rPr sz="3200" dirty="0">
                <a:latin typeface="Verdana"/>
                <a:cs typeface="Verdana"/>
              </a:rPr>
              <a:t>La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concorrenza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non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come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fine,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ma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spc="-20" dirty="0">
                <a:latin typeface="Verdana"/>
                <a:cs typeface="Verdana"/>
              </a:rPr>
              <a:t>come</a:t>
            </a:r>
            <a:endParaRPr sz="3200">
              <a:latin typeface="Verdana"/>
              <a:cs typeface="Verdana"/>
            </a:endParaRPr>
          </a:p>
          <a:p>
            <a:pPr marL="301625" marR="284480" algn="ctr">
              <a:lnSpc>
                <a:spcPct val="100000"/>
              </a:lnSpc>
            </a:pPr>
            <a:r>
              <a:rPr sz="3200" dirty="0">
                <a:latin typeface="Verdana"/>
                <a:cs typeface="Verdana"/>
              </a:rPr>
              <a:t>mezzo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per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integrazione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innovazione </a:t>
            </a:r>
            <a:r>
              <a:rPr sz="3200" dirty="0">
                <a:latin typeface="Verdana"/>
                <a:cs typeface="Verdana"/>
              </a:rPr>
              <a:t>("Survival</a:t>
            </a:r>
            <a:r>
              <a:rPr sz="3200" spc="-9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of</a:t>
            </a:r>
            <a:r>
              <a:rPr sz="3200" spc="-8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the</a:t>
            </a:r>
            <a:r>
              <a:rPr sz="3200" spc="-7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fittest")</a:t>
            </a:r>
            <a:endParaRPr sz="3200">
              <a:latin typeface="Verdana"/>
              <a:cs typeface="Verdana"/>
            </a:endParaRPr>
          </a:p>
          <a:p>
            <a:pPr marL="24765" marR="13335" indent="635" algn="ctr">
              <a:lnSpc>
                <a:spcPct val="100000"/>
              </a:lnSpc>
              <a:spcBef>
                <a:spcPts val="770"/>
              </a:spcBef>
            </a:pPr>
            <a:r>
              <a:rPr sz="3200" spc="-25" dirty="0">
                <a:latin typeface="Verdana"/>
                <a:cs typeface="Verdana"/>
              </a:rPr>
              <a:t>Tutela</a:t>
            </a:r>
            <a:r>
              <a:rPr sz="3200" spc="-10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della</a:t>
            </a:r>
            <a:r>
              <a:rPr sz="3200" spc="-8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concorrenza</a:t>
            </a:r>
            <a:r>
              <a:rPr sz="3200" spc="-11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(processo)</a:t>
            </a:r>
            <a:r>
              <a:rPr sz="3200" spc="-114" dirty="0">
                <a:latin typeface="Verdana"/>
                <a:cs typeface="Verdana"/>
              </a:rPr>
              <a:t> </a:t>
            </a:r>
            <a:r>
              <a:rPr sz="3200" spc="-25" dirty="0">
                <a:latin typeface="Verdana"/>
                <a:cs typeface="Verdana"/>
              </a:rPr>
              <a:t>vs </a:t>
            </a:r>
            <a:r>
              <a:rPr sz="3200" spc="-10" dirty="0">
                <a:latin typeface="Verdana"/>
                <a:cs typeface="Verdana"/>
              </a:rPr>
              <a:t>Tutela</a:t>
            </a:r>
            <a:r>
              <a:rPr sz="3200" spc="-9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dei</a:t>
            </a:r>
            <a:r>
              <a:rPr sz="3200" spc="-8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concorrenti</a:t>
            </a:r>
            <a:r>
              <a:rPr sz="3200" spc="-12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(singole</a:t>
            </a:r>
            <a:r>
              <a:rPr sz="3200" spc="-8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imprese).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57322"/>
            <a:ext cx="9918700" cy="5407026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3303"/>
            <a:ext cx="9898358" cy="5268801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95550" marR="5080" indent="-2483485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MODULO</a:t>
            </a:r>
            <a:r>
              <a:rPr sz="4400" spc="-45" dirty="0"/>
              <a:t> </a:t>
            </a:r>
            <a:r>
              <a:rPr sz="4400" dirty="0"/>
              <a:t>1:</a:t>
            </a:r>
            <a:r>
              <a:rPr sz="4400" spc="-10" dirty="0"/>
              <a:t> </a:t>
            </a:r>
            <a:r>
              <a:rPr sz="4400" dirty="0"/>
              <a:t>Le</a:t>
            </a:r>
            <a:r>
              <a:rPr sz="4400" spc="-10" dirty="0"/>
              <a:t> Fondamenta </a:t>
            </a:r>
            <a:r>
              <a:rPr sz="4400" dirty="0"/>
              <a:t>e</a:t>
            </a:r>
            <a:r>
              <a:rPr sz="4400" spc="-10" dirty="0"/>
              <a:t> </a:t>
            </a:r>
            <a:r>
              <a:rPr sz="4400" dirty="0"/>
              <a:t>la</a:t>
            </a:r>
            <a:r>
              <a:rPr sz="4400" spc="-10" dirty="0"/>
              <a:t> Visione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4400" b="1" dirty="0">
                <a:latin typeface="Verdana"/>
                <a:cs typeface="Verdana"/>
              </a:rPr>
              <a:t>Esercitazione</a:t>
            </a:r>
            <a:r>
              <a:rPr sz="4400" b="1" spc="-90" dirty="0">
                <a:latin typeface="Verdana"/>
                <a:cs typeface="Verdana"/>
              </a:rPr>
              <a:t> </a:t>
            </a:r>
            <a:r>
              <a:rPr sz="4400" b="1" dirty="0">
                <a:latin typeface="Verdana"/>
                <a:cs typeface="Verdana"/>
              </a:rPr>
              <a:t>Rapida:</a:t>
            </a:r>
            <a:r>
              <a:rPr sz="4400" b="1" spc="-65" dirty="0">
                <a:latin typeface="Verdana"/>
                <a:cs typeface="Verdana"/>
              </a:rPr>
              <a:t> </a:t>
            </a:r>
            <a:r>
              <a:rPr sz="4400" spc="-10" dirty="0"/>
              <a:t>Analisi </a:t>
            </a:r>
            <a:r>
              <a:rPr sz="4400" dirty="0"/>
              <a:t>dell'imputabilità</a:t>
            </a:r>
            <a:r>
              <a:rPr sz="4400" spc="-65" dirty="0"/>
              <a:t> </a:t>
            </a:r>
            <a:r>
              <a:rPr sz="4400" dirty="0"/>
              <a:t>nel</a:t>
            </a:r>
            <a:r>
              <a:rPr sz="4400" spc="-80" dirty="0"/>
              <a:t> </a:t>
            </a:r>
            <a:r>
              <a:rPr sz="4400" dirty="0"/>
              <a:t>caso</a:t>
            </a:r>
            <a:r>
              <a:rPr sz="4400" spc="-90" dirty="0"/>
              <a:t> </a:t>
            </a:r>
            <a:r>
              <a:rPr sz="4400" spc="-25" dirty="0"/>
              <a:t>di </a:t>
            </a:r>
            <a:r>
              <a:rPr sz="4400" dirty="0"/>
              <a:t>una</a:t>
            </a:r>
            <a:r>
              <a:rPr sz="4400" spc="-10" dirty="0"/>
              <a:t> municipalizzata.</a:t>
            </a:r>
            <a:endParaRPr sz="4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47873"/>
            <a:ext cx="9918700" cy="53164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70022"/>
            <a:ext cx="9918700" cy="539432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5599"/>
            <a:ext cx="9888560" cy="573239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5690"/>
            <a:ext cx="9889492" cy="5732306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16253"/>
            <a:ext cx="9918700" cy="534809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38391"/>
            <a:ext cx="9918700" cy="552595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5597"/>
            <a:ext cx="9897415" cy="57323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66935"/>
            <a:ext cx="9890662" cy="4838652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41437"/>
            <a:ext cx="9890814" cy="538797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04947"/>
            <a:ext cx="9918700" cy="5359401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052444"/>
            <a:ext cx="9890093" cy="5622918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08048"/>
            <a:ext cx="9878814" cy="59499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08068"/>
            <a:ext cx="9905629" cy="5949928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0898"/>
            <a:ext cx="9889344" cy="60071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35173"/>
            <a:ext cx="9918700" cy="53291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84440"/>
            <a:ext cx="9918700" cy="53799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30301"/>
            <a:ext cx="9918700" cy="55340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63834"/>
            <a:ext cx="9890239" cy="506064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1819</Words>
  <Application>Microsoft Office PowerPoint</Application>
  <PresentationFormat>A4 (21x29,7 cm)</PresentationFormat>
  <Paragraphs>126</Paragraphs>
  <Slides>66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68" baseType="lpstr">
      <vt:lpstr>Verdana</vt:lpstr>
      <vt:lpstr>Office Theme</vt:lpstr>
      <vt:lpstr>CONCORRENZA E MERCATI: IL DNA DEGLI AIUTI DI STATO E LA TUTELA DELLE RISORSE</vt:lpstr>
      <vt:lpstr>CONCORRENZA E MERCATI: IL DNA DEGLI AIUTI DI STATO E LA TUTELA DELLE RISORSE</vt:lpstr>
      <vt:lpstr>CONCORRENZA E MERCATI: IL DNA DEGLI AIUTI DI STATO E LA TUTELA DELLE RISORSE</vt:lpstr>
      <vt:lpstr>CONCORRENZA E MERCATI: IL DNA DEGLI AIUTI DI STATO E LA TUTELA DELLE RISORSE</vt:lpstr>
      <vt:lpstr>MODULO 1: Le Fondamenta e la Visione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1: Le Fondamenta e la Visione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1: Le Fondamenta e la Visione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1: Le Fondamenta e la Visione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</dc:title>
  <dc:creator>Fmaltese</dc:creator>
  <cp:lastModifiedBy>Paola D'Ambrosio - LATTANZIO KIBS</cp:lastModifiedBy>
  <cp:revision>1</cp:revision>
  <dcterms:created xsi:type="dcterms:W3CDTF">2026-02-11T16:27:17Z</dcterms:created>
  <dcterms:modified xsi:type="dcterms:W3CDTF">2026-02-11T16:29:30Z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2026-02-11T00:00:00Z</vt:filetime>
  </property>
  <property fmtid="{D5CDD505-2E9C-101B-9397-08002B2CF9AE}" pid="5" name="Producer">
    <vt:lpwstr>Microsoft® PowerPoint® 2019</vt:lpwstr>
  </property>
</Properties>
</file>