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906000" cy="6858000" type="A4"/>
  <p:notesSz cx="9906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54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8534400" y="0"/>
                </a:moveTo>
                <a:lnTo>
                  <a:pt x="0" y="0"/>
                </a:lnTo>
                <a:lnTo>
                  <a:pt x="0" y="152400"/>
                </a:lnTo>
                <a:lnTo>
                  <a:pt x="8534400" y="152400"/>
                </a:lnTo>
                <a:lnTo>
                  <a:pt x="85344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0" y="152400"/>
                </a:moveTo>
                <a:lnTo>
                  <a:pt x="8534400" y="152400"/>
                </a:lnTo>
                <a:lnTo>
                  <a:pt x="8534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9906000" y="0"/>
                </a:moveTo>
                <a:lnTo>
                  <a:pt x="0" y="0"/>
                </a:lnTo>
                <a:lnTo>
                  <a:pt x="0" y="152400"/>
                </a:lnTo>
                <a:lnTo>
                  <a:pt x="9906000" y="152400"/>
                </a:lnTo>
                <a:lnTo>
                  <a:pt x="99060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0" y="152400"/>
                </a:moveTo>
                <a:lnTo>
                  <a:pt x="9906000" y="152400"/>
                </a:lnTo>
                <a:lnTo>
                  <a:pt x="99060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1219200" y="0"/>
                </a:moveTo>
                <a:lnTo>
                  <a:pt x="0" y="0"/>
                </a:lnTo>
                <a:lnTo>
                  <a:pt x="0" y="152400"/>
                </a:lnTo>
                <a:lnTo>
                  <a:pt x="1219200" y="152400"/>
                </a:lnTo>
                <a:lnTo>
                  <a:pt x="1219200" y="0"/>
                </a:lnTo>
                <a:close/>
              </a:path>
            </a:pathLst>
          </a:custGeom>
          <a:solidFill>
            <a:srgbClr val="0045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0" y="152400"/>
                </a:moveTo>
                <a:lnTo>
                  <a:pt x="1219200" y="152400"/>
                </a:lnTo>
                <a:lnTo>
                  <a:pt x="1219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00458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716" y="1243025"/>
            <a:ext cx="8702040" cy="1490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716" y="1243025"/>
            <a:ext cx="8750935" cy="53318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7EA6A44-EAA1-EC3A-6AD4-1D600612BD8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29169" y="121073"/>
            <a:ext cx="6267231" cy="652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630205"/>
            <a:ext cx="8482965" cy="388937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59410" algn="ctr">
              <a:lnSpc>
                <a:spcPct val="100000"/>
              </a:lnSpc>
              <a:spcBef>
                <a:spcPts val="1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35687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MODULO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2:</a:t>
            </a:r>
            <a:r>
              <a:rPr sz="1400" b="1" spc="-2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La</a:t>
            </a:r>
            <a:r>
              <a:rPr sz="1400" b="1" spc="-3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Lente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d'Ingrandimento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–</a:t>
            </a:r>
            <a:r>
              <a:rPr sz="1400" b="1" spc="-1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Mercati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</a:t>
            </a:r>
            <a:r>
              <a:rPr sz="1400" b="1" spc="-25" dirty="0">
                <a:latin typeface="Verdana"/>
                <a:cs typeface="Verdana"/>
              </a:rPr>
              <a:t> </a:t>
            </a:r>
            <a:r>
              <a:rPr sz="1400" b="1" spc="-10" dirty="0">
                <a:latin typeface="Verdana"/>
                <a:cs typeface="Verdana"/>
              </a:rPr>
              <a:t>Giurisprudenza</a:t>
            </a:r>
            <a:endParaRPr sz="1400">
              <a:latin typeface="Verdana"/>
              <a:cs typeface="Verdana"/>
            </a:endParaRPr>
          </a:p>
          <a:p>
            <a:pPr marL="12700" marR="15875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Obiettivo: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Imparare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definire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perimetro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sfida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competitiva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conoscere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precedenti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che </a:t>
            </a:r>
            <a:r>
              <a:rPr sz="1400" dirty="0">
                <a:latin typeface="Verdana"/>
                <a:cs typeface="Verdana"/>
              </a:rPr>
              <a:t>fanno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scuola.</a:t>
            </a:r>
            <a:endParaRPr sz="1400">
              <a:latin typeface="Verdana"/>
              <a:cs typeface="Verdana"/>
            </a:endParaRPr>
          </a:p>
          <a:p>
            <a:pPr marL="12700" marR="5080" lvl="1" indent="350520">
              <a:lnSpc>
                <a:spcPct val="100000"/>
              </a:lnSpc>
              <a:spcBef>
                <a:spcPts val="340"/>
              </a:spcBef>
              <a:buAutoNum type="arabicPeriod"/>
              <a:tabLst>
                <a:tab pos="363220" algn="l"/>
              </a:tabLst>
            </a:pPr>
            <a:r>
              <a:rPr sz="1400" dirty="0">
                <a:latin typeface="Verdana"/>
                <a:cs typeface="Verdana"/>
              </a:rPr>
              <a:t>Definire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Rilevante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Prodotto: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test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SSNIP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(Small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but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Significant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and </a:t>
            </a:r>
            <a:r>
              <a:rPr sz="1400" spc="-10" dirty="0">
                <a:latin typeface="Verdana"/>
                <a:cs typeface="Verdana"/>
              </a:rPr>
              <a:t>Non-</a:t>
            </a:r>
            <a:r>
              <a:rPr sz="1400" dirty="0">
                <a:latin typeface="Verdana"/>
                <a:cs typeface="Verdana"/>
              </a:rPr>
              <a:t>transitory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Increase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Price)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l'esempio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sostituibilità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Geografico: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Costi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di </a:t>
            </a:r>
            <a:r>
              <a:rPr sz="1400" dirty="0">
                <a:latin typeface="Verdana"/>
                <a:cs typeface="Verdana"/>
              </a:rPr>
              <a:t>trasporto,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barriere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normative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raggi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d'azione.</a:t>
            </a:r>
            <a:endParaRPr sz="1400">
              <a:latin typeface="Verdana"/>
              <a:cs typeface="Verdana"/>
            </a:endParaRPr>
          </a:p>
          <a:p>
            <a:pPr marL="361950" lvl="1" indent="-349250">
              <a:lnSpc>
                <a:spcPct val="100000"/>
              </a:lnSpc>
              <a:spcBef>
                <a:spcPts val="335"/>
              </a:spcBef>
              <a:buAutoNum type="arabicPeriod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Sentenze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che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hanno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fatto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Storia</a:t>
            </a:r>
            <a:endParaRPr sz="1400">
              <a:latin typeface="Verdana"/>
              <a:cs typeface="Verdana"/>
            </a:endParaRPr>
          </a:p>
          <a:p>
            <a:pPr marL="12700" marR="582295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Altmark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Trans:</a:t>
            </a:r>
            <a:r>
              <a:rPr sz="1400" b="1" spc="-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Quando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rimborsi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</a:t>
            </a:r>
            <a:r>
              <a:rPr sz="1400" spc="-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servizi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pubblici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(SIEG)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non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sono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(le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spc="-50" dirty="0">
                <a:latin typeface="Verdana"/>
                <a:cs typeface="Verdana"/>
              </a:rPr>
              <a:t>4 </a:t>
            </a:r>
            <a:r>
              <a:rPr sz="1400" dirty="0">
                <a:latin typeface="Verdana"/>
                <a:cs typeface="Verdana"/>
              </a:rPr>
              <a:t>condizioni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cumulative)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Stardust</a:t>
            </a:r>
            <a:r>
              <a:rPr sz="1400" b="1" spc="-3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Marine: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Criteri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imputabilità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risorse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statali.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Höfner: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definizione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estensiva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"Impresa"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(enti,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associazioni,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club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sportivi)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Preussen</a:t>
            </a:r>
            <a:r>
              <a:rPr sz="1400" b="1" spc="-5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Elektra: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distinzione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sull'origine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risorse.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89047"/>
            <a:ext cx="9880946" cy="49354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1625"/>
            <a:ext cx="9882634" cy="51974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92152"/>
            <a:ext cx="9883372" cy="53499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28739"/>
            <a:ext cx="9905685" cy="59292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0276"/>
            <a:ext cx="9881239" cy="44719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63750"/>
            <a:ext cx="9905788" cy="496087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5162"/>
            <a:ext cx="9905724" cy="53068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055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916133"/>
            <a:ext cx="9882753" cy="45368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59585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502716" y="1548130"/>
            <a:ext cx="87020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70" dirty="0"/>
              <a:t> </a:t>
            </a:r>
            <a:r>
              <a:rPr dirty="0"/>
              <a:t>2:</a:t>
            </a:r>
            <a:r>
              <a:rPr spc="-50" dirty="0"/>
              <a:t> </a:t>
            </a:r>
            <a:r>
              <a:rPr dirty="0"/>
              <a:t>La</a:t>
            </a:r>
            <a:r>
              <a:rPr spc="-50" dirty="0"/>
              <a:t> </a:t>
            </a:r>
            <a:r>
              <a:rPr dirty="0"/>
              <a:t>Lente</a:t>
            </a:r>
            <a:r>
              <a:rPr spc="-50" dirty="0"/>
              <a:t> </a:t>
            </a:r>
            <a:r>
              <a:rPr spc="-10" dirty="0"/>
              <a:t>d'Ingrandimento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716" y="1937436"/>
            <a:ext cx="8750935" cy="4637405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sz="3200" b="1" dirty="0">
                <a:latin typeface="Verdana"/>
                <a:cs typeface="Verdana"/>
              </a:rPr>
              <a:t>– Mercati e </a:t>
            </a:r>
            <a:r>
              <a:rPr sz="3200" b="1" spc="-10" dirty="0">
                <a:latin typeface="Verdana"/>
                <a:cs typeface="Verdana"/>
              </a:rPr>
              <a:t>Giurisprudenza</a:t>
            </a:r>
            <a:endParaRPr sz="3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2400" dirty="0">
                <a:latin typeface="Verdana"/>
                <a:cs typeface="Verdana"/>
              </a:rPr>
              <a:t>2.2</a:t>
            </a:r>
            <a:r>
              <a:rPr sz="2400" spc="-2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Le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Sentenze</a:t>
            </a:r>
            <a:r>
              <a:rPr sz="2400" spc="-3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che</a:t>
            </a:r>
            <a:r>
              <a:rPr sz="2400" spc="-2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hanno</a:t>
            </a:r>
            <a:r>
              <a:rPr sz="2400" spc="-2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fatto la</a:t>
            </a:r>
            <a:r>
              <a:rPr sz="2400" spc="-10" dirty="0">
                <a:latin typeface="Verdana"/>
                <a:cs typeface="Verdana"/>
              </a:rPr>
              <a:t> Storia</a:t>
            </a:r>
            <a:endParaRPr sz="2400">
              <a:latin typeface="Verdana"/>
              <a:cs typeface="Verdana"/>
            </a:endParaRPr>
          </a:p>
          <a:p>
            <a:pPr marL="12700" marR="72136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latin typeface="Verdana"/>
                <a:cs typeface="Verdana"/>
              </a:rPr>
              <a:t>Caso</a:t>
            </a:r>
            <a:r>
              <a:rPr sz="2400" b="1" spc="-50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Altmark</a:t>
            </a:r>
            <a:r>
              <a:rPr sz="2400" b="1" spc="-50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Trans:</a:t>
            </a:r>
            <a:r>
              <a:rPr sz="2400" b="1" spc="-4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Quando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i</a:t>
            </a:r>
            <a:r>
              <a:rPr sz="2400" spc="-4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rimborsi</a:t>
            </a:r>
            <a:r>
              <a:rPr sz="2400" spc="-1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per</a:t>
            </a:r>
            <a:r>
              <a:rPr sz="2400" spc="-5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servizi </a:t>
            </a:r>
            <a:r>
              <a:rPr sz="2400" dirty="0">
                <a:latin typeface="Verdana"/>
                <a:cs typeface="Verdana"/>
              </a:rPr>
              <a:t>pubblici</a:t>
            </a:r>
            <a:r>
              <a:rPr sz="2400" spc="-1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(SIEG)</a:t>
            </a:r>
            <a:r>
              <a:rPr sz="2400" spc="-4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non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sono</a:t>
            </a:r>
            <a:r>
              <a:rPr sz="2400" spc="-1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aiuti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(le</a:t>
            </a:r>
            <a:r>
              <a:rPr sz="2400" spc="-4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4</a:t>
            </a:r>
            <a:r>
              <a:rPr sz="2400" spc="-4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condizioni cumulative)</a:t>
            </a:r>
            <a:endParaRPr sz="2400">
              <a:latin typeface="Verdana"/>
              <a:cs typeface="Verdana"/>
            </a:endParaRPr>
          </a:p>
          <a:p>
            <a:pPr marL="12700" marR="78232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latin typeface="Verdana"/>
                <a:cs typeface="Verdana"/>
              </a:rPr>
              <a:t>Caso</a:t>
            </a:r>
            <a:r>
              <a:rPr sz="2400" b="1" spc="-70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Stardust</a:t>
            </a:r>
            <a:r>
              <a:rPr sz="2400" b="1" spc="-85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Marine:</a:t>
            </a:r>
            <a:r>
              <a:rPr sz="2400" b="1" spc="-6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Criteri</a:t>
            </a:r>
            <a:r>
              <a:rPr sz="2400" spc="-6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di</a:t>
            </a:r>
            <a:r>
              <a:rPr sz="2400" spc="-6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imputabilità</a:t>
            </a:r>
            <a:r>
              <a:rPr sz="2400" spc="-10" dirty="0">
                <a:latin typeface="Verdana"/>
                <a:cs typeface="Verdana"/>
              </a:rPr>
              <a:t> delle </a:t>
            </a:r>
            <a:r>
              <a:rPr sz="2400" dirty="0">
                <a:latin typeface="Verdana"/>
                <a:cs typeface="Verdana"/>
              </a:rPr>
              <a:t>risorse</a:t>
            </a:r>
            <a:r>
              <a:rPr sz="2400" spc="-8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statali.</a:t>
            </a:r>
            <a:endParaRPr sz="2400">
              <a:latin typeface="Verdana"/>
              <a:cs typeface="Verdana"/>
            </a:endParaRPr>
          </a:p>
          <a:p>
            <a:pPr marL="12700" marR="7366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latin typeface="Verdana"/>
                <a:cs typeface="Verdana"/>
              </a:rPr>
              <a:t>Caso</a:t>
            </a:r>
            <a:r>
              <a:rPr sz="2400" b="1" spc="-100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Höfner:</a:t>
            </a:r>
            <a:r>
              <a:rPr sz="2400" b="1" spc="-7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La</a:t>
            </a:r>
            <a:r>
              <a:rPr sz="2400" spc="-11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definizione</a:t>
            </a:r>
            <a:r>
              <a:rPr sz="2400" spc="-4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estensiva</a:t>
            </a:r>
            <a:r>
              <a:rPr sz="2400" spc="-8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di</a:t>
            </a:r>
            <a:r>
              <a:rPr sz="2400" spc="-9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"Impresa" </a:t>
            </a:r>
            <a:r>
              <a:rPr sz="2400" dirty="0">
                <a:latin typeface="Verdana"/>
                <a:cs typeface="Verdana"/>
              </a:rPr>
              <a:t>(enti,</a:t>
            </a:r>
            <a:r>
              <a:rPr sz="2400" spc="-11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associazioni,</a:t>
            </a:r>
            <a:r>
              <a:rPr sz="2400" spc="-6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club</a:t>
            </a:r>
            <a:r>
              <a:rPr sz="2400" spc="-10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sportivi)</a:t>
            </a:r>
            <a:endParaRPr sz="24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latin typeface="Verdana"/>
                <a:cs typeface="Verdana"/>
              </a:rPr>
              <a:t>Caso</a:t>
            </a:r>
            <a:r>
              <a:rPr sz="2400" b="1" spc="-85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Preussen</a:t>
            </a:r>
            <a:r>
              <a:rPr sz="2400" b="1" spc="-80" dirty="0">
                <a:latin typeface="Verdana"/>
                <a:cs typeface="Verdana"/>
              </a:rPr>
              <a:t> </a:t>
            </a:r>
            <a:r>
              <a:rPr sz="2400" b="1" dirty="0">
                <a:latin typeface="Verdana"/>
                <a:cs typeface="Verdana"/>
              </a:rPr>
              <a:t>Elektra:</a:t>
            </a:r>
            <a:r>
              <a:rPr sz="2400" b="1" spc="-6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La</a:t>
            </a:r>
            <a:r>
              <a:rPr sz="2400" spc="-9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distinzione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sull'origine</a:t>
            </a:r>
            <a:r>
              <a:rPr sz="2400" spc="-4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delle risorse.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7161"/>
            <a:ext cx="9905769" cy="53148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502716" y="1935607"/>
            <a:ext cx="87020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70" dirty="0"/>
              <a:t> </a:t>
            </a:r>
            <a:r>
              <a:rPr dirty="0"/>
              <a:t>2:</a:t>
            </a:r>
            <a:r>
              <a:rPr spc="-50" dirty="0"/>
              <a:t> </a:t>
            </a:r>
            <a:r>
              <a:rPr dirty="0"/>
              <a:t>La</a:t>
            </a:r>
            <a:r>
              <a:rPr spc="-50" dirty="0"/>
              <a:t> </a:t>
            </a:r>
            <a:r>
              <a:rPr dirty="0"/>
              <a:t>Lente</a:t>
            </a:r>
            <a:r>
              <a:rPr spc="-50" dirty="0"/>
              <a:t> </a:t>
            </a:r>
            <a:r>
              <a:rPr spc="-10" dirty="0"/>
              <a:t>d'Ingrandimento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716" y="2326106"/>
            <a:ext cx="8580120" cy="3635375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sz="3200" b="1" dirty="0">
                <a:latin typeface="Verdana"/>
                <a:cs typeface="Verdana"/>
              </a:rPr>
              <a:t>– Mercati e </a:t>
            </a:r>
            <a:r>
              <a:rPr sz="3200" b="1" spc="-10" dirty="0">
                <a:latin typeface="Verdana"/>
                <a:cs typeface="Verdana"/>
              </a:rPr>
              <a:t>Giurisprudenza</a:t>
            </a:r>
            <a:endParaRPr sz="32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latin typeface="Verdana"/>
                <a:cs typeface="Verdana"/>
              </a:rPr>
              <a:t>2.1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Definire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il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Mercato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Rilevante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Mercato </a:t>
            </a:r>
            <a:r>
              <a:rPr sz="3200" dirty="0">
                <a:latin typeface="Verdana"/>
                <a:cs typeface="Verdana"/>
              </a:rPr>
              <a:t>del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Prodotto:</a:t>
            </a:r>
            <a:r>
              <a:rPr sz="3200" spc="-7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Il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test</a:t>
            </a:r>
            <a:r>
              <a:rPr sz="3200" spc="-4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SSNIP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(Small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spc="-25" dirty="0">
                <a:latin typeface="Verdana"/>
                <a:cs typeface="Verdana"/>
              </a:rPr>
              <a:t>but </a:t>
            </a:r>
            <a:r>
              <a:rPr sz="3200" dirty="0">
                <a:latin typeface="Verdana"/>
                <a:cs typeface="Verdana"/>
              </a:rPr>
              <a:t>Significant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and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Non-</a:t>
            </a:r>
            <a:r>
              <a:rPr sz="3200" dirty="0">
                <a:latin typeface="Verdana"/>
                <a:cs typeface="Verdana"/>
              </a:rPr>
              <a:t>transitory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Increase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spc="-25" dirty="0">
                <a:latin typeface="Verdana"/>
                <a:cs typeface="Verdana"/>
              </a:rPr>
              <a:t>in </a:t>
            </a:r>
            <a:r>
              <a:rPr sz="3200" dirty="0">
                <a:latin typeface="Verdana"/>
                <a:cs typeface="Verdana"/>
              </a:rPr>
              <a:t>Price)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1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l'esempio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della</a:t>
            </a:r>
            <a:r>
              <a:rPr sz="3200" spc="-10" dirty="0">
                <a:latin typeface="Verdana"/>
                <a:cs typeface="Verdana"/>
              </a:rPr>
              <a:t> sostituibilità </a:t>
            </a:r>
            <a:r>
              <a:rPr sz="3200" dirty="0">
                <a:latin typeface="Verdana"/>
                <a:cs typeface="Verdana"/>
              </a:rPr>
              <a:t>Mercato</a:t>
            </a:r>
            <a:r>
              <a:rPr sz="3200" spc="-6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Geografico: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Costi</a:t>
            </a:r>
            <a:r>
              <a:rPr sz="3200" spc="-7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di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trasporto, </a:t>
            </a:r>
            <a:r>
              <a:rPr sz="3200" dirty="0">
                <a:latin typeface="Verdana"/>
                <a:cs typeface="Verdana"/>
              </a:rPr>
              <a:t>barriere</a:t>
            </a:r>
            <a:r>
              <a:rPr sz="3200" spc="-7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normative</a:t>
            </a:r>
            <a:r>
              <a:rPr sz="3200" spc="-9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7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raggi</a:t>
            </a:r>
            <a:r>
              <a:rPr sz="3200" spc="-7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d'azione.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51148"/>
            <a:ext cx="9890489" cy="539086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68474"/>
            <a:ext cx="9918700" cy="529587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89176"/>
            <a:ext cx="9918700" cy="547517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96999"/>
            <a:ext cx="9905769" cy="53450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4936"/>
            <a:ext cx="9883278" cy="53371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8012"/>
            <a:ext cx="9897959" cy="536397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41386"/>
            <a:ext cx="9898205" cy="54007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93887"/>
            <a:ext cx="9898205" cy="534810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68538"/>
            <a:ext cx="9897959" cy="517357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9536"/>
            <a:ext cx="9905747" cy="53625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4499"/>
            <a:ext cx="9890449" cy="532754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9099"/>
            <a:ext cx="9890662" cy="5035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12950"/>
            <a:ext cx="9905695" cy="508466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95526"/>
            <a:ext cx="9905710" cy="4297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20748"/>
            <a:ext cx="9896918" cy="5937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66897"/>
            <a:ext cx="9918700" cy="54974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41553"/>
            <a:ext cx="9897959" cy="54226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38388"/>
            <a:ext cx="9918700" cy="5425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55859"/>
            <a:ext cx="9905561" cy="49686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57400"/>
            <a:ext cx="9881239" cy="4944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776</Words>
  <Application>Microsoft Office PowerPoint</Application>
  <PresentationFormat>A4 (21x29,7 cm)</PresentationFormat>
  <Paragraphs>53</Paragraphs>
  <Slides>32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5" baseType="lpstr">
      <vt:lpstr>Calibri</vt:lpstr>
      <vt:lpstr>Verdana</vt:lpstr>
      <vt:lpstr>Office Theme</vt:lpstr>
      <vt:lpstr>CONCORRENZA E MERCATI: IL DNA DEGLI AIUTI DI STATO E LA TUTELA DELLE RISORSE</vt:lpstr>
      <vt:lpstr>MODULO 2: La Lente d'Ingrandimento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2: La Lente d'Ingrandimento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</dc:title>
  <dc:creator>Fmaltese</dc:creator>
  <cp:lastModifiedBy>Paola D'Ambrosio - LATTANZIO KIBS</cp:lastModifiedBy>
  <cp:revision>1</cp:revision>
  <dcterms:created xsi:type="dcterms:W3CDTF">2026-02-11T16:31:00Z</dcterms:created>
  <dcterms:modified xsi:type="dcterms:W3CDTF">2026-02-11T16:32:16Z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2026-02-11T00:00:00Z</vt:filetime>
  </property>
  <property fmtid="{D5CDD505-2E9C-101B-9397-08002B2CF9AE}" pid="5" name="Producer">
    <vt:lpwstr>Microsoft® PowerPoint® 2019</vt:lpwstr>
  </property>
</Properties>
</file>