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906000" cy="6858000" type="A4"/>
  <p:notesSz cx="9906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54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8534400" y="0"/>
                </a:moveTo>
                <a:lnTo>
                  <a:pt x="0" y="0"/>
                </a:lnTo>
                <a:lnTo>
                  <a:pt x="0" y="152400"/>
                </a:lnTo>
                <a:lnTo>
                  <a:pt x="8534400" y="152400"/>
                </a:lnTo>
                <a:lnTo>
                  <a:pt x="85344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14400"/>
            <a:ext cx="8534400" cy="152400"/>
          </a:xfrm>
          <a:custGeom>
            <a:avLst/>
            <a:gdLst/>
            <a:ahLst/>
            <a:cxnLst/>
            <a:rect l="l" t="t" r="r" b="b"/>
            <a:pathLst>
              <a:path w="8534400" h="152400">
                <a:moveTo>
                  <a:pt x="0" y="152400"/>
                </a:moveTo>
                <a:lnTo>
                  <a:pt x="8534400" y="152400"/>
                </a:lnTo>
                <a:lnTo>
                  <a:pt x="8534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9906000" y="0"/>
                </a:moveTo>
                <a:lnTo>
                  <a:pt x="0" y="0"/>
                </a:lnTo>
                <a:lnTo>
                  <a:pt x="0" y="152400"/>
                </a:lnTo>
                <a:lnTo>
                  <a:pt x="9906000" y="152400"/>
                </a:lnTo>
                <a:lnTo>
                  <a:pt x="9906000" y="0"/>
                </a:lnTo>
                <a:close/>
              </a:path>
            </a:pathLst>
          </a:custGeom>
          <a:solidFill>
            <a:srgbClr val="C80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705599"/>
            <a:ext cx="9906000" cy="152400"/>
          </a:xfrm>
          <a:custGeom>
            <a:avLst/>
            <a:gdLst/>
            <a:ahLst/>
            <a:cxnLst/>
            <a:rect l="l" t="t" r="r" b="b"/>
            <a:pathLst>
              <a:path w="9906000" h="152400">
                <a:moveTo>
                  <a:pt x="0" y="152400"/>
                </a:moveTo>
                <a:lnTo>
                  <a:pt x="9906000" y="152400"/>
                </a:lnTo>
                <a:lnTo>
                  <a:pt x="99060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C800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1219200" y="0"/>
                </a:moveTo>
                <a:lnTo>
                  <a:pt x="0" y="0"/>
                </a:lnTo>
                <a:lnTo>
                  <a:pt x="0" y="152400"/>
                </a:lnTo>
                <a:lnTo>
                  <a:pt x="1219200" y="152400"/>
                </a:lnTo>
                <a:lnTo>
                  <a:pt x="1219200" y="0"/>
                </a:lnTo>
                <a:close/>
              </a:path>
            </a:pathLst>
          </a:custGeom>
          <a:solidFill>
            <a:srgbClr val="0045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686800" y="911225"/>
            <a:ext cx="1219200" cy="152400"/>
          </a:xfrm>
          <a:custGeom>
            <a:avLst/>
            <a:gdLst/>
            <a:ahLst/>
            <a:cxnLst/>
            <a:rect l="l" t="t" r="r" b="b"/>
            <a:pathLst>
              <a:path w="1219200" h="152400">
                <a:moveTo>
                  <a:pt x="0" y="152400"/>
                </a:moveTo>
                <a:lnTo>
                  <a:pt x="1219200" y="152400"/>
                </a:lnTo>
                <a:lnTo>
                  <a:pt x="12192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00458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716" y="1935607"/>
            <a:ext cx="7347584" cy="100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1368" y="3153536"/>
            <a:ext cx="8804275" cy="275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AF449E2-5AEA-BED4-DBA6-3B6845ABD5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029169" y="121073"/>
            <a:ext cx="6267231" cy="6523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211986" y="1243025"/>
            <a:ext cx="7482205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54685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C80039"/>
                </a:solidFill>
              </a:rPr>
              <a:t>CONCORRENZA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E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MERCATI: </a:t>
            </a:r>
            <a:r>
              <a:rPr dirty="0">
                <a:solidFill>
                  <a:srgbClr val="C80039"/>
                </a:solidFill>
              </a:rPr>
              <a:t>IL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DNA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DEGLI</a:t>
            </a:r>
            <a:r>
              <a:rPr spc="-7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AIUTI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DI</a:t>
            </a:r>
            <a:r>
              <a:rPr spc="-6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STATO</a:t>
            </a:r>
            <a:r>
              <a:rPr spc="-60" dirty="0">
                <a:solidFill>
                  <a:srgbClr val="C80039"/>
                </a:solidFill>
              </a:rPr>
              <a:t> </a:t>
            </a:r>
            <a:r>
              <a:rPr spc="-50" dirty="0">
                <a:solidFill>
                  <a:srgbClr val="C80039"/>
                </a:solidFill>
              </a:rPr>
              <a:t>E</a:t>
            </a:r>
          </a:p>
          <a:p>
            <a:pPr marL="6369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C80039"/>
                </a:solidFill>
              </a:rPr>
              <a:t>LA</a:t>
            </a:r>
            <a:r>
              <a:rPr spc="-25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TUTELA</a:t>
            </a:r>
            <a:r>
              <a:rPr spc="-20" dirty="0">
                <a:solidFill>
                  <a:srgbClr val="C80039"/>
                </a:solidFill>
              </a:rPr>
              <a:t> </a:t>
            </a:r>
            <a:r>
              <a:rPr dirty="0">
                <a:solidFill>
                  <a:srgbClr val="C80039"/>
                </a:solidFill>
              </a:rPr>
              <a:t>DELLE</a:t>
            </a:r>
            <a:r>
              <a:rPr spc="-35" dirty="0">
                <a:solidFill>
                  <a:srgbClr val="C80039"/>
                </a:solidFill>
              </a:rPr>
              <a:t> </a:t>
            </a:r>
            <a:r>
              <a:rPr spc="-10" dirty="0">
                <a:solidFill>
                  <a:srgbClr val="C80039"/>
                </a:solidFill>
              </a:rPr>
              <a:t>RISORSE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1368" y="2630205"/>
            <a:ext cx="8535035" cy="3932554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07975" algn="ctr">
              <a:lnSpc>
                <a:spcPct val="100000"/>
              </a:lnSpc>
              <a:spcBef>
                <a:spcPts val="1105"/>
              </a:spcBef>
            </a:pPr>
            <a:r>
              <a:rPr sz="3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3200">
              <a:latin typeface="Verdana"/>
              <a:cs typeface="Verdana"/>
            </a:endParaRPr>
          </a:p>
          <a:p>
            <a:pPr marL="305435" algn="ctr">
              <a:lnSpc>
                <a:spcPct val="100000"/>
              </a:lnSpc>
              <a:spcBef>
                <a:spcPts val="560"/>
              </a:spcBef>
            </a:pPr>
            <a:r>
              <a:rPr sz="1800" dirty="0">
                <a:solidFill>
                  <a:srgbClr val="000009"/>
                </a:solidFill>
                <a:latin typeface="Verdana"/>
                <a:cs typeface="Verdana"/>
              </a:rPr>
              <a:t>IL</a:t>
            </a:r>
            <a:r>
              <a:rPr sz="1800" spc="-15" dirty="0">
                <a:solidFill>
                  <a:srgbClr val="000009"/>
                </a:solidFill>
                <a:latin typeface="Verdana"/>
                <a:cs typeface="Verdana"/>
              </a:rPr>
              <a:t> </a:t>
            </a:r>
            <a:r>
              <a:rPr sz="1800" spc="-10" dirty="0">
                <a:solidFill>
                  <a:srgbClr val="000009"/>
                </a:solidFill>
                <a:latin typeface="Verdana"/>
                <a:cs typeface="Verdana"/>
              </a:rPr>
              <a:t>PROGRAMMA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latin typeface="Verdana"/>
                <a:cs typeface="Verdana"/>
              </a:rPr>
              <a:t>MODULO</a:t>
            </a:r>
            <a:r>
              <a:rPr sz="1400" b="1" spc="-5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3: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La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Prassi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Operativa,</a:t>
            </a:r>
            <a:r>
              <a:rPr sz="1400" b="1" spc="-6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Procedure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e</a:t>
            </a:r>
            <a:r>
              <a:rPr sz="1400" b="1" spc="-40" dirty="0">
                <a:latin typeface="Verdana"/>
                <a:cs typeface="Verdana"/>
              </a:rPr>
              <a:t> </a:t>
            </a:r>
            <a:r>
              <a:rPr sz="1400" b="1" spc="-10" dirty="0">
                <a:latin typeface="Verdana"/>
                <a:cs typeface="Verdana"/>
              </a:rPr>
              <a:t>Rischi</a:t>
            </a:r>
            <a:endParaRPr sz="1400">
              <a:latin typeface="Verdana"/>
              <a:cs typeface="Verdana"/>
            </a:endParaRPr>
          </a:p>
          <a:p>
            <a:pPr marL="12700" marR="310515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Obiettivo: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Navigare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procedure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Commissione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Europea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gestire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conseguenze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delle violazioni.</a:t>
            </a:r>
            <a:endParaRPr sz="1400">
              <a:latin typeface="Verdana"/>
              <a:cs typeface="Verdana"/>
            </a:endParaRPr>
          </a:p>
          <a:p>
            <a:pPr marL="363220" lvl="1" indent="-350520">
              <a:lnSpc>
                <a:spcPct val="100000"/>
              </a:lnSpc>
              <a:spcBef>
                <a:spcPts val="340"/>
              </a:spcBef>
              <a:buAutoNum type="arabicPeriod"/>
              <a:tabLst>
                <a:tab pos="363220" algn="l"/>
              </a:tabLst>
            </a:pPr>
            <a:r>
              <a:rPr sz="1400" dirty="0">
                <a:latin typeface="Verdana"/>
                <a:cs typeface="Verdana"/>
              </a:rPr>
              <a:t>Il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Ruolo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DG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Competition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Gerarchia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Fonti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Regolamenti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(GBER,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Minimis),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Verdana"/>
                <a:cs typeface="Verdana"/>
              </a:rPr>
              <a:t>Linee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Guida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10" dirty="0">
                <a:latin typeface="Verdana"/>
                <a:cs typeface="Verdana"/>
              </a:rPr>
              <a:t> Comunicazioni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Distinzione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tra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"buoni"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(R&amp;S,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Ambiente)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"cattivi"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(operativi/salvataggio)</a:t>
            </a:r>
            <a:endParaRPr sz="1400">
              <a:latin typeface="Verdana"/>
              <a:cs typeface="Verdana"/>
            </a:endParaRPr>
          </a:p>
          <a:p>
            <a:pPr marL="12700" marR="84455" lvl="1" indent="349250">
              <a:lnSpc>
                <a:spcPct val="100000"/>
              </a:lnSpc>
              <a:spcBef>
                <a:spcPts val="335"/>
              </a:spcBef>
              <a:buAutoNum type="arabicPeriod" startAt="2"/>
              <a:tabLst>
                <a:tab pos="361950" algn="l"/>
              </a:tabLst>
            </a:pPr>
            <a:r>
              <a:rPr sz="1400" dirty="0">
                <a:latin typeface="Verdana"/>
                <a:cs typeface="Verdana"/>
              </a:rPr>
              <a:t>Le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Procedure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Controllo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La </a:t>
            </a:r>
            <a:r>
              <a:rPr sz="1400" b="1" dirty="0">
                <a:latin typeface="Verdana"/>
                <a:cs typeface="Verdana"/>
              </a:rPr>
              <a:t>Clausola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di</a:t>
            </a:r>
            <a:r>
              <a:rPr sz="1400" b="1" spc="-35" dirty="0">
                <a:latin typeface="Verdana"/>
                <a:cs typeface="Verdana"/>
              </a:rPr>
              <a:t> </a:t>
            </a:r>
            <a:r>
              <a:rPr sz="1400" b="1" dirty="0">
                <a:latin typeface="Verdana"/>
                <a:cs typeface="Verdana"/>
              </a:rPr>
              <a:t>Standstill</a:t>
            </a:r>
            <a:r>
              <a:rPr sz="1400" dirty="0">
                <a:latin typeface="Verdana"/>
                <a:cs typeface="Verdana"/>
              </a:rPr>
              <a:t>: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Divieto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assoluto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erogazione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prima dell'approvazione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400" dirty="0">
                <a:latin typeface="Verdana"/>
                <a:cs typeface="Verdana"/>
              </a:rPr>
              <a:t>Le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Fasi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dell'indagine: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Fase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(preliminare)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Fase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(formale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"seri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dubbi")</a:t>
            </a:r>
            <a:endParaRPr sz="1400">
              <a:latin typeface="Verdana"/>
              <a:cs typeface="Verdana"/>
            </a:endParaRPr>
          </a:p>
          <a:p>
            <a:pPr marL="12700" marR="5080" lvl="1" indent="349250">
              <a:lnSpc>
                <a:spcPct val="120000"/>
              </a:lnSpc>
              <a:buAutoNum type="arabicPeriod" startAt="3"/>
              <a:tabLst>
                <a:tab pos="361950" algn="l"/>
              </a:tabLst>
            </a:pPr>
            <a:r>
              <a:rPr sz="1400" dirty="0">
                <a:latin typeface="Verdana"/>
                <a:cs typeface="Verdana"/>
              </a:rPr>
              <a:t>Il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Rischio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"Recupero"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Differenza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tra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Aiuto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Illegale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(non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notificato)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Incompatibile L'Ordine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2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Recupero: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Ripristino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dello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status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quo</a:t>
            </a:r>
            <a:r>
              <a:rPr sz="1400" spc="-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ante</a:t>
            </a:r>
            <a:r>
              <a:rPr sz="1400" spc="-3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con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interessi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capitalizzazione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composta </a:t>
            </a:r>
            <a:r>
              <a:rPr sz="1400" dirty="0">
                <a:latin typeface="Verdana"/>
                <a:cs typeface="Verdana"/>
              </a:rPr>
              <a:t>Impossibilità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di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invocare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leggi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interne</a:t>
            </a:r>
            <a:r>
              <a:rPr sz="1400" spc="-3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per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evitare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il</a:t>
            </a:r>
            <a:r>
              <a:rPr sz="1400" spc="-4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recupero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63738"/>
            <a:ext cx="9890856" cy="520534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4375"/>
            <a:ext cx="9891330" cy="51481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9138"/>
            <a:ext cx="9891105" cy="51799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4190"/>
            <a:ext cx="9898358" cy="516584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43120"/>
            <a:ext cx="9883372" cy="51544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5756"/>
            <a:ext cx="9883643" cy="531634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57447"/>
            <a:ext cx="9890662" cy="538463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610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01837"/>
            <a:ext cx="9905743" cy="5240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65" dirty="0"/>
              <a:t> </a:t>
            </a:r>
            <a:r>
              <a:rPr dirty="0"/>
              <a:t>3:</a:t>
            </a:r>
            <a:r>
              <a:rPr spc="-45" dirty="0"/>
              <a:t> </a:t>
            </a:r>
            <a:r>
              <a:rPr dirty="0"/>
              <a:t>La</a:t>
            </a:r>
            <a:r>
              <a:rPr spc="-45" dirty="0"/>
              <a:t> </a:t>
            </a:r>
            <a:r>
              <a:rPr dirty="0"/>
              <a:t>Prassi</a:t>
            </a:r>
            <a:r>
              <a:rPr spc="-40" dirty="0"/>
              <a:t> </a:t>
            </a:r>
            <a:r>
              <a:rPr spc="-10" dirty="0"/>
              <a:t>Operativa, </a:t>
            </a:r>
            <a:r>
              <a:rPr dirty="0"/>
              <a:t>Procedure</a:t>
            </a:r>
            <a:r>
              <a:rPr spc="-35" dirty="0"/>
              <a:t> </a:t>
            </a:r>
            <a:r>
              <a:rPr dirty="0"/>
              <a:t>e</a:t>
            </a:r>
            <a:r>
              <a:rPr spc="-20" dirty="0"/>
              <a:t> </a:t>
            </a:r>
            <a:r>
              <a:rPr spc="-10" dirty="0"/>
              <a:t>Rischi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2716" y="3008757"/>
            <a:ext cx="8660130" cy="25628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Verdana"/>
                <a:cs typeface="Verdana"/>
              </a:rPr>
              <a:t>3.2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Le</a:t>
            </a:r>
            <a:r>
              <a:rPr sz="3200" spc="-3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Procedure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di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Controllo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La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b="1" spc="-10" dirty="0">
                <a:latin typeface="Verdana"/>
                <a:cs typeface="Verdana"/>
              </a:rPr>
              <a:t>Clausola </a:t>
            </a:r>
            <a:r>
              <a:rPr sz="3200" b="1" dirty="0">
                <a:latin typeface="Verdana"/>
                <a:cs typeface="Verdana"/>
              </a:rPr>
              <a:t>di</a:t>
            </a:r>
            <a:r>
              <a:rPr sz="3200" b="1" spc="-50" dirty="0">
                <a:latin typeface="Verdana"/>
                <a:cs typeface="Verdana"/>
              </a:rPr>
              <a:t> </a:t>
            </a:r>
            <a:r>
              <a:rPr sz="3200" b="1" dirty="0">
                <a:latin typeface="Verdana"/>
                <a:cs typeface="Verdana"/>
              </a:rPr>
              <a:t>Standstill</a:t>
            </a:r>
            <a:r>
              <a:rPr sz="3200" dirty="0">
                <a:latin typeface="Verdana"/>
                <a:cs typeface="Verdana"/>
              </a:rPr>
              <a:t>: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Divieto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assoluto</a:t>
            </a:r>
            <a:r>
              <a:rPr sz="3200" spc="-60" dirty="0">
                <a:latin typeface="Verdana"/>
                <a:cs typeface="Verdana"/>
              </a:rPr>
              <a:t> </a:t>
            </a:r>
            <a:r>
              <a:rPr sz="3200" spc="-25" dirty="0">
                <a:latin typeface="Verdana"/>
                <a:cs typeface="Verdana"/>
              </a:rPr>
              <a:t>di </a:t>
            </a:r>
            <a:r>
              <a:rPr sz="3200" dirty="0">
                <a:latin typeface="Verdana"/>
                <a:cs typeface="Verdana"/>
              </a:rPr>
              <a:t>erogazione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prima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dell'approvazione</a:t>
            </a:r>
            <a:endParaRPr sz="3200">
              <a:latin typeface="Verdana"/>
              <a:cs typeface="Verdana"/>
            </a:endParaRPr>
          </a:p>
          <a:p>
            <a:pPr marL="12700" marR="15875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latin typeface="Verdana"/>
                <a:cs typeface="Verdana"/>
              </a:rPr>
              <a:t>Le</a:t>
            </a:r>
            <a:r>
              <a:rPr sz="3200" spc="-10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Fasi</a:t>
            </a:r>
            <a:r>
              <a:rPr sz="3200" spc="-10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dell'indagine:</a:t>
            </a:r>
            <a:r>
              <a:rPr sz="3200" spc="-9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Fase</a:t>
            </a:r>
            <a:r>
              <a:rPr sz="3200" spc="-10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</a:t>
            </a:r>
            <a:r>
              <a:rPr sz="3200" spc="-10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(preliminare) </a:t>
            </a:r>
            <a:r>
              <a:rPr sz="3200" dirty="0">
                <a:latin typeface="Verdana"/>
                <a:cs typeface="Verdana"/>
              </a:rPr>
              <a:t>e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Fase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II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(formale</a:t>
            </a:r>
            <a:r>
              <a:rPr sz="3200" spc="-7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con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"seri</a:t>
            </a:r>
            <a:r>
              <a:rPr sz="3200" spc="-5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dubbi")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610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71770"/>
            <a:ext cx="9883661" cy="50258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65" dirty="0"/>
              <a:t> </a:t>
            </a:r>
            <a:r>
              <a:rPr dirty="0"/>
              <a:t>3:</a:t>
            </a:r>
            <a:r>
              <a:rPr spc="-45" dirty="0"/>
              <a:t> </a:t>
            </a:r>
            <a:r>
              <a:rPr dirty="0"/>
              <a:t>La</a:t>
            </a:r>
            <a:r>
              <a:rPr spc="-45" dirty="0"/>
              <a:t> </a:t>
            </a:r>
            <a:r>
              <a:rPr dirty="0"/>
              <a:t>Prassi</a:t>
            </a:r>
            <a:r>
              <a:rPr spc="-40" dirty="0"/>
              <a:t> </a:t>
            </a:r>
            <a:r>
              <a:rPr spc="-10" dirty="0"/>
              <a:t>Operativa, </a:t>
            </a:r>
            <a:r>
              <a:rPr dirty="0"/>
              <a:t>Procedure</a:t>
            </a:r>
            <a:r>
              <a:rPr spc="-35" dirty="0"/>
              <a:t> </a:t>
            </a:r>
            <a:r>
              <a:rPr dirty="0"/>
              <a:t>e</a:t>
            </a:r>
            <a:r>
              <a:rPr spc="-20" dirty="0"/>
              <a:t> </a:t>
            </a:r>
            <a:r>
              <a:rPr spc="-10" dirty="0"/>
              <a:t>Rischi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2716" y="3008757"/>
            <a:ext cx="8627745" cy="30505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Verdana"/>
                <a:cs typeface="Verdana"/>
              </a:rPr>
              <a:t>3.1</a:t>
            </a:r>
            <a:r>
              <a:rPr sz="3200" spc="-2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Il</a:t>
            </a:r>
            <a:r>
              <a:rPr sz="3200" spc="-3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Ruolo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della</a:t>
            </a:r>
            <a:r>
              <a:rPr sz="3200" spc="-1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DG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Competition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spc="-25" dirty="0">
                <a:latin typeface="Verdana"/>
                <a:cs typeface="Verdana"/>
              </a:rPr>
              <a:t>la </a:t>
            </a:r>
            <a:r>
              <a:rPr sz="3200" dirty="0">
                <a:latin typeface="Verdana"/>
                <a:cs typeface="Verdana"/>
              </a:rPr>
              <a:t>Gerarchia</a:t>
            </a:r>
            <a:r>
              <a:rPr sz="3200" spc="-11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delle</a:t>
            </a:r>
            <a:r>
              <a:rPr sz="3200" spc="-9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Fonti</a:t>
            </a:r>
            <a:r>
              <a:rPr sz="3200" spc="-1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Regolamenti</a:t>
            </a:r>
            <a:r>
              <a:rPr sz="3200" spc="-130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(GBER, </a:t>
            </a:r>
            <a:r>
              <a:rPr sz="3200" dirty="0">
                <a:latin typeface="Verdana"/>
                <a:cs typeface="Verdana"/>
              </a:rPr>
              <a:t>De</a:t>
            </a:r>
            <a:r>
              <a:rPr sz="3200" spc="-2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Minimis),</a:t>
            </a:r>
            <a:r>
              <a:rPr sz="3200" spc="-3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Linee</a:t>
            </a:r>
            <a:r>
              <a:rPr sz="3200" spc="-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Guida</a:t>
            </a:r>
            <a:r>
              <a:rPr sz="3200" spc="-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 </a:t>
            </a:r>
            <a:r>
              <a:rPr sz="3200" spc="-10" dirty="0">
                <a:latin typeface="Verdana"/>
                <a:cs typeface="Verdana"/>
              </a:rPr>
              <a:t>Comunicazioni</a:t>
            </a:r>
            <a:endParaRPr sz="3200">
              <a:latin typeface="Verdana"/>
              <a:cs typeface="Verdana"/>
            </a:endParaRPr>
          </a:p>
          <a:p>
            <a:pPr marL="12700" marR="165735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latin typeface="Verdana"/>
                <a:cs typeface="Verdana"/>
              </a:rPr>
              <a:t>Distinzione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tra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aiuti</a:t>
            </a:r>
            <a:r>
              <a:rPr sz="3200" spc="-4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"buoni"</a:t>
            </a:r>
            <a:r>
              <a:rPr sz="3200" spc="-30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(R&amp;S, </a:t>
            </a:r>
            <a:r>
              <a:rPr sz="3200" dirty="0">
                <a:latin typeface="Verdana"/>
                <a:cs typeface="Verdana"/>
              </a:rPr>
              <a:t>Ambiente)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aiuti</a:t>
            </a:r>
            <a:r>
              <a:rPr sz="3200" spc="-35" dirty="0">
                <a:latin typeface="Verdana"/>
                <a:cs typeface="Verdana"/>
              </a:rPr>
              <a:t> </a:t>
            </a:r>
            <a:r>
              <a:rPr sz="3200" spc="-10" dirty="0">
                <a:latin typeface="Verdana"/>
                <a:cs typeface="Verdana"/>
              </a:rPr>
              <a:t>"cattivi" (operativi/salvataggio)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38191"/>
            <a:ext cx="9918700" cy="54261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55838"/>
            <a:ext cx="9883661" cy="506877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87513"/>
            <a:ext cx="9905634" cy="54815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82928"/>
            <a:ext cx="9905743" cy="511471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77847"/>
            <a:ext cx="9905684" cy="530227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2728" y="1484422"/>
            <a:ext cx="9538377" cy="515132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7636"/>
            <a:ext cx="9883941" cy="532436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5016" y="1404989"/>
            <a:ext cx="9675741" cy="516019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55833"/>
            <a:ext cx="9898623" cy="528627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81042"/>
            <a:ext cx="9918700" cy="54833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864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23964"/>
            <a:ext cx="9897700" cy="521814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06478"/>
            <a:ext cx="9898493" cy="533554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52623"/>
            <a:ext cx="9918700" cy="54117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84362"/>
            <a:ext cx="9905712" cy="535774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74787"/>
            <a:ext cx="9905655" cy="51943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362583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531368" y="2090750"/>
            <a:ext cx="734885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MODULO</a:t>
            </a:r>
            <a:r>
              <a:rPr spc="-30" dirty="0"/>
              <a:t> </a:t>
            </a:r>
            <a:r>
              <a:rPr dirty="0"/>
              <a:t>3:</a:t>
            </a:r>
            <a:r>
              <a:rPr spc="-20" dirty="0"/>
              <a:t> </a:t>
            </a:r>
            <a:r>
              <a:rPr dirty="0"/>
              <a:t>La</a:t>
            </a:r>
            <a:r>
              <a:rPr spc="-30" dirty="0"/>
              <a:t> </a:t>
            </a:r>
            <a:r>
              <a:rPr dirty="0"/>
              <a:t>Prassi</a:t>
            </a:r>
            <a:r>
              <a:rPr spc="-5" dirty="0"/>
              <a:t> </a:t>
            </a:r>
            <a:r>
              <a:rPr spc="-10" dirty="0"/>
              <a:t>Operativa, </a:t>
            </a:r>
            <a:r>
              <a:rPr dirty="0"/>
              <a:t>Procedure</a:t>
            </a:r>
            <a:r>
              <a:rPr spc="-35" dirty="0"/>
              <a:t> </a:t>
            </a:r>
            <a:r>
              <a:rPr dirty="0"/>
              <a:t>e</a:t>
            </a:r>
            <a:r>
              <a:rPr spc="-20" dirty="0"/>
              <a:t> </a:t>
            </a:r>
            <a:r>
              <a:rPr spc="-10" dirty="0"/>
              <a:t>Rischi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8580">
              <a:lnSpc>
                <a:spcPct val="100000"/>
              </a:lnSpc>
              <a:spcBef>
                <a:spcPts val="95"/>
              </a:spcBef>
            </a:pPr>
            <a:r>
              <a:rPr dirty="0"/>
              <a:t>3.3</a:t>
            </a:r>
            <a:r>
              <a:rPr spc="-114" dirty="0"/>
              <a:t> </a:t>
            </a:r>
            <a:r>
              <a:rPr dirty="0"/>
              <a:t>Il</a:t>
            </a:r>
            <a:r>
              <a:rPr spc="-105" dirty="0"/>
              <a:t> </a:t>
            </a:r>
            <a:r>
              <a:rPr dirty="0"/>
              <a:t>Rischio</a:t>
            </a:r>
            <a:r>
              <a:rPr spc="-50" dirty="0"/>
              <a:t> </a:t>
            </a:r>
            <a:r>
              <a:rPr dirty="0"/>
              <a:t>del</a:t>
            </a:r>
            <a:r>
              <a:rPr spc="-90" dirty="0"/>
              <a:t> </a:t>
            </a:r>
            <a:r>
              <a:rPr dirty="0"/>
              <a:t>"Recupero"</a:t>
            </a:r>
            <a:r>
              <a:rPr spc="-50" dirty="0"/>
              <a:t> </a:t>
            </a:r>
            <a:r>
              <a:rPr dirty="0"/>
              <a:t>Differenza</a:t>
            </a:r>
            <a:r>
              <a:rPr spc="-60" dirty="0"/>
              <a:t> </a:t>
            </a:r>
            <a:r>
              <a:rPr dirty="0"/>
              <a:t>tra</a:t>
            </a:r>
            <a:r>
              <a:rPr spc="-90" dirty="0"/>
              <a:t> </a:t>
            </a:r>
            <a:r>
              <a:rPr spc="-10" dirty="0"/>
              <a:t>Aiuto </a:t>
            </a:r>
            <a:r>
              <a:rPr dirty="0"/>
              <a:t>Illegale</a:t>
            </a:r>
            <a:r>
              <a:rPr spc="-95" dirty="0"/>
              <a:t> </a:t>
            </a:r>
            <a:r>
              <a:rPr dirty="0"/>
              <a:t>(non</a:t>
            </a:r>
            <a:r>
              <a:rPr spc="-75" dirty="0"/>
              <a:t> </a:t>
            </a:r>
            <a:r>
              <a:rPr dirty="0"/>
              <a:t>notificato)</a:t>
            </a:r>
            <a:r>
              <a:rPr spc="-50" dirty="0"/>
              <a:t> </a:t>
            </a:r>
            <a:r>
              <a:rPr dirty="0"/>
              <a:t>e</a:t>
            </a:r>
            <a:r>
              <a:rPr spc="-100" dirty="0"/>
              <a:t> </a:t>
            </a:r>
            <a:r>
              <a:rPr spc="-10" dirty="0"/>
              <a:t>Incompatibile</a:t>
            </a:r>
          </a:p>
          <a:p>
            <a:pPr marL="12700" marR="5080">
              <a:lnSpc>
                <a:spcPct val="110000"/>
              </a:lnSpc>
              <a:spcBef>
                <a:spcPts val="340"/>
              </a:spcBef>
            </a:pPr>
            <a:r>
              <a:rPr spc="-10" dirty="0"/>
              <a:t>L'Ordine</a:t>
            </a:r>
            <a:r>
              <a:rPr spc="-105" dirty="0"/>
              <a:t> </a:t>
            </a:r>
            <a:r>
              <a:rPr dirty="0"/>
              <a:t>di</a:t>
            </a:r>
            <a:r>
              <a:rPr spc="-145" dirty="0"/>
              <a:t> </a:t>
            </a:r>
            <a:r>
              <a:rPr dirty="0"/>
              <a:t>Recupero:</a:t>
            </a:r>
            <a:r>
              <a:rPr spc="-90" dirty="0"/>
              <a:t> </a:t>
            </a:r>
            <a:r>
              <a:rPr dirty="0"/>
              <a:t>Ripristino</a:t>
            </a:r>
            <a:r>
              <a:rPr spc="-85" dirty="0"/>
              <a:t> </a:t>
            </a:r>
            <a:r>
              <a:rPr dirty="0"/>
              <a:t>dello</a:t>
            </a:r>
            <a:r>
              <a:rPr spc="-114" dirty="0"/>
              <a:t> </a:t>
            </a:r>
            <a:r>
              <a:rPr dirty="0"/>
              <a:t>status</a:t>
            </a:r>
            <a:r>
              <a:rPr spc="-120" dirty="0"/>
              <a:t> </a:t>
            </a:r>
            <a:r>
              <a:rPr spc="-25" dirty="0"/>
              <a:t>quo </a:t>
            </a:r>
            <a:r>
              <a:rPr dirty="0"/>
              <a:t>ante</a:t>
            </a:r>
            <a:r>
              <a:rPr spc="-105" dirty="0"/>
              <a:t> </a:t>
            </a:r>
            <a:r>
              <a:rPr dirty="0"/>
              <a:t>con</a:t>
            </a:r>
            <a:r>
              <a:rPr spc="-80" dirty="0"/>
              <a:t> </a:t>
            </a:r>
            <a:r>
              <a:rPr dirty="0"/>
              <a:t>interessi</a:t>
            </a:r>
            <a:r>
              <a:rPr spc="-80" dirty="0"/>
              <a:t> </a:t>
            </a:r>
            <a:r>
              <a:rPr dirty="0"/>
              <a:t>a</a:t>
            </a:r>
            <a:r>
              <a:rPr spc="-100" dirty="0"/>
              <a:t> </a:t>
            </a:r>
            <a:r>
              <a:rPr dirty="0"/>
              <a:t>capitalizzazione</a:t>
            </a:r>
            <a:r>
              <a:rPr spc="-60" dirty="0"/>
              <a:t> </a:t>
            </a:r>
            <a:r>
              <a:rPr spc="-10" dirty="0"/>
              <a:t>composta </a:t>
            </a:r>
            <a:r>
              <a:rPr dirty="0"/>
              <a:t>Impossibilità</a:t>
            </a:r>
            <a:r>
              <a:rPr spc="-40" dirty="0"/>
              <a:t> </a:t>
            </a:r>
            <a:r>
              <a:rPr dirty="0"/>
              <a:t>di</a:t>
            </a:r>
            <a:r>
              <a:rPr spc="-90" dirty="0"/>
              <a:t> </a:t>
            </a:r>
            <a:r>
              <a:rPr dirty="0"/>
              <a:t>invocare</a:t>
            </a:r>
            <a:r>
              <a:rPr spc="-50" dirty="0"/>
              <a:t> </a:t>
            </a:r>
            <a:r>
              <a:rPr dirty="0"/>
              <a:t>leggi</a:t>
            </a:r>
            <a:r>
              <a:rPr spc="-80" dirty="0"/>
              <a:t> </a:t>
            </a:r>
            <a:r>
              <a:rPr dirty="0"/>
              <a:t>interne</a:t>
            </a:r>
            <a:r>
              <a:rPr spc="-75" dirty="0"/>
              <a:t> </a:t>
            </a:r>
            <a:r>
              <a:rPr dirty="0"/>
              <a:t>per</a:t>
            </a:r>
            <a:r>
              <a:rPr spc="-90" dirty="0"/>
              <a:t> </a:t>
            </a:r>
            <a:r>
              <a:rPr spc="-10" dirty="0"/>
              <a:t>evitare</a:t>
            </a:r>
          </a:p>
          <a:p>
            <a:pPr marL="12700">
              <a:lnSpc>
                <a:spcPct val="100000"/>
              </a:lnSpc>
            </a:pPr>
            <a:r>
              <a:rPr dirty="0"/>
              <a:t>il</a:t>
            </a:r>
            <a:r>
              <a:rPr spc="-20" dirty="0"/>
              <a:t> </a:t>
            </a:r>
            <a:r>
              <a:rPr spc="-10" dirty="0"/>
              <a:t>recupero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2069"/>
            <a:ext cx="9883449" cy="5309947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2550"/>
            <a:ext cx="9905550" cy="531952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411455"/>
            <a:ext cx="9918700" cy="545289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61034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512948"/>
            <a:ext cx="9918700" cy="53514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4837"/>
            <a:ext cx="9905730" cy="53672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33598"/>
            <a:ext cx="9882608" cy="467512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57500"/>
            <a:ext cx="9890856" cy="5384611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25613"/>
            <a:ext cx="9890489" cy="555617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01761"/>
            <a:ext cx="9898205" cy="53403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4905"/>
            <a:ext cx="9890126" cy="536709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28818"/>
            <a:ext cx="9890758" cy="4530638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3006"/>
            <a:ext cx="9882634" cy="5297261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233627"/>
            <a:ext cx="86480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4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4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11359"/>
            <a:ext cx="9905695" cy="491326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908050"/>
            <a:ext cx="8547100" cy="165100"/>
            <a:chOff x="-6350" y="908050"/>
            <a:chExt cx="8547100" cy="165100"/>
          </a:xfrm>
        </p:grpSpPr>
        <p:sp>
          <p:nvSpPr>
            <p:cNvPr id="3" name="object 3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85344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8534400" y="15240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C800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914400"/>
              <a:ext cx="8534400" cy="152400"/>
            </a:xfrm>
            <a:custGeom>
              <a:avLst/>
              <a:gdLst/>
              <a:ahLst/>
              <a:cxnLst/>
              <a:rect l="l" t="t" r="r" b="b"/>
              <a:pathLst>
                <a:path w="8534400" h="152400">
                  <a:moveTo>
                    <a:pt x="0" y="152400"/>
                  </a:moveTo>
                  <a:lnTo>
                    <a:pt x="8534400" y="152400"/>
                  </a:lnTo>
                  <a:lnTo>
                    <a:pt x="85344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C8003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680450" y="904875"/>
            <a:ext cx="1231900" cy="165100"/>
            <a:chOff x="8680450" y="904875"/>
            <a:chExt cx="1231900" cy="165100"/>
          </a:xfrm>
        </p:grpSpPr>
        <p:sp>
          <p:nvSpPr>
            <p:cNvPr id="6" name="object 6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1219200" y="0"/>
                  </a:moveTo>
                  <a:lnTo>
                    <a:pt x="0" y="0"/>
                  </a:lnTo>
                  <a:lnTo>
                    <a:pt x="0" y="152400"/>
                  </a:lnTo>
                  <a:lnTo>
                    <a:pt x="1219200" y="152400"/>
                  </a:lnTo>
                  <a:lnTo>
                    <a:pt x="1219200" y="0"/>
                  </a:lnTo>
                  <a:close/>
                </a:path>
              </a:pathLst>
            </a:custGeom>
            <a:solidFill>
              <a:srgbClr val="0045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86800" y="911225"/>
              <a:ext cx="1219200" cy="152400"/>
            </a:xfrm>
            <a:custGeom>
              <a:avLst/>
              <a:gdLst/>
              <a:ahLst/>
              <a:cxnLst/>
              <a:rect l="l" t="t" r="r" b="b"/>
              <a:pathLst>
                <a:path w="1219200" h="152400">
                  <a:moveTo>
                    <a:pt x="0" y="152400"/>
                  </a:moveTo>
                  <a:lnTo>
                    <a:pt x="1219200" y="152400"/>
                  </a:lnTo>
                  <a:lnTo>
                    <a:pt x="1219200" y="0"/>
                  </a:lnTo>
                  <a:lnTo>
                    <a:pt x="0" y="0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0045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8221" y="40341"/>
            <a:ext cx="6735958" cy="7261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6350" y="1365161"/>
            <a:ext cx="9918700" cy="54991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97111"/>
            <a:ext cx="9905634" cy="50275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8149"/>
            <a:ext cx="9905660" cy="50864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06620"/>
            <a:ext cx="9905747" cy="52623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1662"/>
            <a:ext cx="9898205" cy="5370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0252" y="1115059"/>
            <a:ext cx="8648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CONCORRENZA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MERCATI: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IL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DNA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DEGLI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AIUTI</a:t>
            </a:r>
            <a:r>
              <a:rPr sz="1200" b="1" spc="-3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DI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STATO</a:t>
            </a:r>
            <a:r>
              <a:rPr sz="1200" b="1" spc="-3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LA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TUTELA</a:t>
            </a:r>
            <a:r>
              <a:rPr sz="1200" b="1" spc="-20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DELLE</a:t>
            </a:r>
            <a:r>
              <a:rPr sz="1200" b="1" spc="-1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rgbClr val="C80039"/>
                </a:solidFill>
                <a:latin typeface="Verdana"/>
                <a:cs typeface="Verdana"/>
              </a:rPr>
              <a:t>RISORSE</a:t>
            </a:r>
            <a:r>
              <a:rPr sz="1200" b="1" spc="-25" dirty="0">
                <a:solidFill>
                  <a:srgbClr val="C80039"/>
                </a:solidFill>
                <a:latin typeface="Verdana"/>
                <a:cs typeface="Verdana"/>
              </a:rPr>
              <a:t> </a:t>
            </a:r>
            <a:r>
              <a:rPr sz="1200" b="1" spc="-10" dirty="0">
                <a:solidFill>
                  <a:srgbClr val="C80039"/>
                </a:solidFill>
                <a:latin typeface="Verdana"/>
                <a:cs typeface="Verdana"/>
              </a:rPr>
              <a:t>PUBBLICHE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35162"/>
            <a:ext cx="9891330" cy="5306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1046</Words>
  <Application>Microsoft Office PowerPoint</Application>
  <PresentationFormat>A4 (21x29,7 cm)</PresentationFormat>
  <Paragraphs>68</Paragraphs>
  <Slides>47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47</vt:i4>
      </vt:variant>
    </vt:vector>
  </HeadingPairs>
  <TitlesOfParts>
    <vt:vector size="49" baseType="lpstr">
      <vt:lpstr>Verdana</vt:lpstr>
      <vt:lpstr>Office Theme</vt:lpstr>
      <vt:lpstr>CONCORRENZA E MERCATI: IL DNA DEGLI AIUTI DI STATO E LA TUTELA DELLE RISORSE</vt:lpstr>
      <vt:lpstr>MODULO 3: La Prassi Operativa, Procedure e Rischi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MODULO 3: La Prassi Operativa, Procedure e Rischi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MODULO 3: La Prassi Operativa, Procedure e Rischi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</dc:title>
  <dc:creator>Fmaltese</dc:creator>
  <cp:lastModifiedBy>Paola D'Ambrosio - LATTANZIO KIBS</cp:lastModifiedBy>
  <cp:revision>1</cp:revision>
  <dcterms:created xsi:type="dcterms:W3CDTF">2026-02-11T16:32:45Z</dcterms:created>
  <dcterms:modified xsi:type="dcterms:W3CDTF">2026-02-11T16:33:54Z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2026-02-11T00:00:00Z</vt:filetime>
  </property>
  <property fmtid="{D5CDD505-2E9C-101B-9397-08002B2CF9AE}" pid="5" name="Producer">
    <vt:lpwstr>Microsoft® PowerPoint® 2019</vt:lpwstr>
  </property>
</Properties>
</file>