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906000" cy="6858000" type="A4"/>
  <p:notesSz cx="9906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54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8534400" y="0"/>
                </a:moveTo>
                <a:lnTo>
                  <a:pt x="0" y="0"/>
                </a:lnTo>
                <a:lnTo>
                  <a:pt x="0" y="152400"/>
                </a:lnTo>
                <a:lnTo>
                  <a:pt x="8534400" y="152400"/>
                </a:lnTo>
                <a:lnTo>
                  <a:pt x="85344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0" y="152400"/>
                </a:moveTo>
                <a:lnTo>
                  <a:pt x="8534400" y="152400"/>
                </a:lnTo>
                <a:lnTo>
                  <a:pt x="8534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9906000" y="0"/>
                </a:moveTo>
                <a:lnTo>
                  <a:pt x="0" y="0"/>
                </a:lnTo>
                <a:lnTo>
                  <a:pt x="0" y="152400"/>
                </a:lnTo>
                <a:lnTo>
                  <a:pt x="9906000" y="152400"/>
                </a:lnTo>
                <a:lnTo>
                  <a:pt x="99060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0" y="152400"/>
                </a:moveTo>
                <a:lnTo>
                  <a:pt x="9906000" y="152400"/>
                </a:lnTo>
                <a:lnTo>
                  <a:pt x="99060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1219200" y="0"/>
                </a:moveTo>
                <a:lnTo>
                  <a:pt x="0" y="0"/>
                </a:lnTo>
                <a:lnTo>
                  <a:pt x="0" y="152400"/>
                </a:lnTo>
                <a:lnTo>
                  <a:pt x="1219200" y="152400"/>
                </a:lnTo>
                <a:lnTo>
                  <a:pt x="1219200" y="0"/>
                </a:lnTo>
                <a:close/>
              </a:path>
            </a:pathLst>
          </a:custGeom>
          <a:solidFill>
            <a:srgbClr val="0045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0" y="152400"/>
                </a:moveTo>
                <a:lnTo>
                  <a:pt x="1219200" y="152400"/>
                </a:lnTo>
                <a:lnTo>
                  <a:pt x="1219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00458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1368" y="2757297"/>
            <a:ext cx="8557895" cy="3506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C80039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A2730D1-9F85-48ED-E45B-54511ED3FC6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29169" y="121073"/>
            <a:ext cx="6267231" cy="652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/>
              <a:t>CONCORRENZA</a:t>
            </a:r>
            <a:r>
              <a:rPr spc="-65" dirty="0"/>
              <a:t> </a:t>
            </a:r>
            <a:r>
              <a:rPr dirty="0"/>
              <a:t>E</a:t>
            </a:r>
            <a:r>
              <a:rPr spc="-25" dirty="0"/>
              <a:t> </a:t>
            </a:r>
            <a:r>
              <a:rPr spc="-10" dirty="0"/>
              <a:t>MERCATI: </a:t>
            </a:r>
            <a:r>
              <a:rPr dirty="0"/>
              <a:t>IL</a:t>
            </a:r>
            <a:r>
              <a:rPr spc="-70" dirty="0"/>
              <a:t> </a:t>
            </a:r>
            <a:r>
              <a:rPr dirty="0"/>
              <a:t>DNA</a:t>
            </a:r>
            <a:r>
              <a:rPr spc="-65" dirty="0"/>
              <a:t> </a:t>
            </a:r>
            <a:r>
              <a:rPr dirty="0"/>
              <a:t>DEGLI</a:t>
            </a:r>
            <a:r>
              <a:rPr spc="-70" dirty="0"/>
              <a:t> </a:t>
            </a:r>
            <a:r>
              <a:rPr dirty="0"/>
              <a:t>AIUTI</a:t>
            </a:r>
            <a:r>
              <a:rPr spc="-60" dirty="0"/>
              <a:t> </a:t>
            </a:r>
            <a:r>
              <a:rPr dirty="0"/>
              <a:t>DI</a:t>
            </a:r>
            <a:r>
              <a:rPr spc="-65" dirty="0"/>
              <a:t> </a:t>
            </a:r>
            <a:r>
              <a:rPr dirty="0"/>
              <a:t>STATO</a:t>
            </a:r>
            <a:r>
              <a:rPr spc="-60" dirty="0"/>
              <a:t> </a:t>
            </a:r>
            <a:r>
              <a:rPr spc="-50" dirty="0"/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/>
              <a:t>LA</a:t>
            </a:r>
            <a:r>
              <a:rPr spc="-25" dirty="0"/>
              <a:t> </a:t>
            </a:r>
            <a:r>
              <a:rPr dirty="0"/>
              <a:t>TUTELA</a:t>
            </a:r>
            <a:r>
              <a:rPr spc="-20" dirty="0"/>
              <a:t> </a:t>
            </a:r>
            <a:r>
              <a:rPr dirty="0"/>
              <a:t>DELLE</a:t>
            </a:r>
            <a:r>
              <a:rPr spc="-35" dirty="0"/>
              <a:t> </a:t>
            </a:r>
            <a:r>
              <a:rPr spc="-10" dirty="0"/>
              <a:t>RISORSE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115" algn="ctr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PUBBLICHE</a:t>
            </a:r>
          </a:p>
          <a:p>
            <a:pPr marL="282575" algn="ctr">
              <a:lnSpc>
                <a:spcPct val="100000"/>
              </a:lnSpc>
              <a:spcBef>
                <a:spcPts val="1525"/>
              </a:spcBef>
            </a:pPr>
            <a:r>
              <a:rPr sz="1800" b="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b="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b="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1200" dirty="0">
                <a:solidFill>
                  <a:srgbClr val="000000"/>
                </a:solidFill>
              </a:rPr>
              <a:t>MODULO</a:t>
            </a:r>
            <a:r>
              <a:rPr sz="1200" spc="-2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4:</a:t>
            </a:r>
            <a:r>
              <a:rPr sz="1200" spc="-3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Laboratorio</a:t>
            </a:r>
            <a:r>
              <a:rPr sz="1200" spc="-5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Pratico</a:t>
            </a:r>
            <a:r>
              <a:rPr sz="1200" spc="-15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–</a:t>
            </a:r>
            <a:r>
              <a:rPr sz="1200" spc="-35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Casi</a:t>
            </a:r>
            <a:r>
              <a:rPr sz="1200" spc="-2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Toscani</a:t>
            </a:r>
            <a:r>
              <a:rPr sz="1200" spc="-5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e</a:t>
            </a:r>
            <a:r>
              <a:rPr sz="1200" spc="-25" dirty="0">
                <a:solidFill>
                  <a:srgbClr val="000000"/>
                </a:solidFill>
              </a:rPr>
              <a:t> </a:t>
            </a:r>
            <a:r>
              <a:rPr sz="1200" spc="-10" dirty="0">
                <a:solidFill>
                  <a:srgbClr val="000000"/>
                </a:solidFill>
              </a:rPr>
              <a:t>Strategie</a:t>
            </a:r>
            <a:endParaRPr sz="1200"/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Obiettivo:</a:t>
            </a:r>
            <a:r>
              <a:rPr sz="1200" b="0" spc="-3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Trasformare</a:t>
            </a:r>
            <a:r>
              <a:rPr sz="1200" b="0" spc="-5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la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teoria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in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competenza</a:t>
            </a:r>
            <a:r>
              <a:rPr sz="1200" b="0" spc="-5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attraverso</a:t>
            </a:r>
            <a:r>
              <a:rPr sz="1200" b="0" spc="-4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l'analisi</a:t>
            </a:r>
            <a:r>
              <a:rPr sz="1200" b="0" spc="-2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di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scenari</a:t>
            </a:r>
            <a:r>
              <a:rPr sz="1200" b="0" spc="-6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reali.</a:t>
            </a:r>
            <a:endParaRPr sz="1200">
              <a:latin typeface="Verdana"/>
              <a:cs typeface="Verdana"/>
            </a:endParaRPr>
          </a:p>
          <a:p>
            <a:pPr marL="314960" lvl="1" indent="-302260">
              <a:lnSpc>
                <a:spcPct val="100000"/>
              </a:lnSpc>
              <a:spcBef>
                <a:spcPts val="285"/>
              </a:spcBef>
              <a:buAutoNum type="arabicPeriod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Caso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Studio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1: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Infrastrutture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Portuali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(Focus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Livorno/Piombino)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dell'esenzione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IRES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Autorità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Portuali</a:t>
            </a:r>
            <a:endParaRPr sz="1200">
              <a:latin typeface="Verdana"/>
              <a:cs typeface="Verdana"/>
            </a:endParaRPr>
          </a:p>
          <a:p>
            <a:pPr marL="12700" marR="1667510">
              <a:lnSpc>
                <a:spcPct val="120000"/>
              </a:lnSpc>
              <a:spcBef>
                <a:spcPts val="5"/>
              </a:spcBef>
            </a:pP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Il</a:t>
            </a:r>
            <a:r>
              <a:rPr sz="1200" b="0" spc="-5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problema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della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doppia</a:t>
            </a:r>
            <a:r>
              <a:rPr sz="1200" b="0" spc="-2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natura: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funzioni</a:t>
            </a:r>
            <a:r>
              <a:rPr sz="1200" b="0" spc="-4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pubbliche</a:t>
            </a:r>
            <a:r>
              <a:rPr sz="1200" b="0" spc="-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vs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attività</a:t>
            </a:r>
            <a:r>
              <a:rPr sz="1200" b="0" spc="-1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economiche</a:t>
            </a:r>
            <a:r>
              <a:rPr sz="1200" b="0" spc="-5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in</a:t>
            </a:r>
            <a:r>
              <a:rPr sz="1200" b="0" spc="-4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concorrenza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Soluzione:</a:t>
            </a:r>
            <a:r>
              <a:rPr sz="1200" b="0" spc="-5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Separazione</a:t>
            </a:r>
            <a:r>
              <a:rPr sz="1200" b="0" spc="-6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contabile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per</a:t>
            </a:r>
            <a:r>
              <a:rPr sz="1200" b="0" spc="-6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evitare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vantaggi</a:t>
            </a:r>
            <a:r>
              <a:rPr sz="1200" b="0" spc="-2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selettivi</a:t>
            </a:r>
            <a:endParaRPr sz="1200">
              <a:latin typeface="Verdana"/>
              <a:cs typeface="Verdana"/>
            </a:endParaRPr>
          </a:p>
          <a:p>
            <a:pPr marL="12700" marR="540385" lvl="1" indent="302260">
              <a:lnSpc>
                <a:spcPct val="100000"/>
              </a:lnSpc>
              <a:spcBef>
                <a:spcPts val="285"/>
              </a:spcBef>
              <a:buAutoNum type="arabicPeriod" startAt="2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Caso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Studio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2: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Progetto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Galileo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(Baker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Hughes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/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Nuovo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Pignone)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aiuto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R&amp;S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notificato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e </a:t>
            </a:r>
            <a:r>
              <a:rPr sz="1200" spc="-10" dirty="0">
                <a:latin typeface="Verdana"/>
                <a:cs typeface="Verdana"/>
              </a:rPr>
              <a:t>approvato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000000"/>
                </a:solidFill>
              </a:rPr>
              <a:t>L'Effetto</a:t>
            </a:r>
            <a:r>
              <a:rPr sz="1200" spc="-3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di</a:t>
            </a:r>
            <a:r>
              <a:rPr sz="1200" spc="-40" dirty="0">
                <a:solidFill>
                  <a:srgbClr val="000000"/>
                </a:solidFill>
              </a:rPr>
              <a:t> </a:t>
            </a:r>
            <a:r>
              <a:rPr sz="1200" dirty="0">
                <a:solidFill>
                  <a:srgbClr val="000000"/>
                </a:solidFill>
              </a:rPr>
              <a:t>Incentivo:</a:t>
            </a:r>
            <a:r>
              <a:rPr sz="1200" spc="-50" dirty="0">
                <a:solidFill>
                  <a:srgbClr val="000000"/>
                </a:solidFill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Dimostrare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che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l'aiuto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cambia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comportamento</a:t>
            </a:r>
            <a:r>
              <a:rPr sz="1200" b="0" spc="-4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(Scope,</a:t>
            </a:r>
            <a:r>
              <a:rPr sz="1200" b="0" spc="-3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Speed,</a:t>
            </a:r>
            <a:r>
              <a:rPr sz="1200" b="0" spc="-3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Amount)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Importanza</a:t>
            </a:r>
            <a:r>
              <a:rPr sz="1200" b="0" spc="-5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della</a:t>
            </a:r>
            <a:r>
              <a:rPr sz="1200" b="0" spc="-5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tempistica: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Domanda</a:t>
            </a:r>
            <a:r>
              <a:rPr sz="1200" b="0" spc="-4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presentata</a:t>
            </a:r>
            <a:r>
              <a:rPr sz="1200" b="0" spc="-4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i="1" dirty="0">
                <a:solidFill>
                  <a:srgbClr val="000000"/>
                </a:solidFill>
                <a:latin typeface="Verdana"/>
                <a:cs typeface="Verdana"/>
              </a:rPr>
              <a:t>prima</a:t>
            </a:r>
            <a:r>
              <a:rPr sz="1200" b="0" i="1" spc="-5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dirty="0">
                <a:solidFill>
                  <a:srgbClr val="000000"/>
                </a:solidFill>
                <a:latin typeface="Verdana"/>
                <a:cs typeface="Verdana"/>
              </a:rPr>
              <a:t>dell'avvio</a:t>
            </a:r>
            <a:r>
              <a:rPr sz="1200" b="0" spc="-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1200" b="0" spc="-10" dirty="0">
                <a:solidFill>
                  <a:srgbClr val="000000"/>
                </a:solidFill>
                <a:latin typeface="Verdana"/>
                <a:cs typeface="Verdana"/>
              </a:rPr>
              <a:t>lavori</a:t>
            </a:r>
            <a:endParaRPr sz="1200">
              <a:latin typeface="Verdana"/>
              <a:cs typeface="Verdana"/>
            </a:endParaRPr>
          </a:p>
          <a:p>
            <a:pPr marL="12700" marR="5080" lvl="1" indent="323215">
              <a:lnSpc>
                <a:spcPct val="100000"/>
              </a:lnSpc>
              <a:spcBef>
                <a:spcPts val="290"/>
              </a:spcBef>
              <a:buAutoNum type="arabicPeriod" startAt="3"/>
              <a:tabLst>
                <a:tab pos="335915" algn="l"/>
              </a:tabLst>
            </a:pPr>
            <a:r>
              <a:rPr sz="1200" b="1" dirty="0">
                <a:latin typeface="Verdana"/>
                <a:cs typeface="Verdana"/>
              </a:rPr>
              <a:t>Workshop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Finale: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La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Checklist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"Anti-</a:t>
            </a:r>
            <a:r>
              <a:rPr sz="1200" b="1" dirty="0">
                <a:latin typeface="Verdana"/>
                <a:cs typeface="Verdana"/>
              </a:rPr>
              <a:t>Recupero"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Applicazione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pratica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checklist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operativa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i </a:t>
            </a:r>
            <a:r>
              <a:rPr sz="1200" dirty="0">
                <a:latin typeface="Verdana"/>
                <a:cs typeface="Verdana"/>
              </a:rPr>
              <a:t>funzionari.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dello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"Scenario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Controfattuale"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chiusura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riflessione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sulla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responsabilità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funzionario.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76486"/>
            <a:ext cx="9918700" cy="53878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25647"/>
            <a:ext cx="9918700" cy="533870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8278"/>
            <a:ext cx="9905684" cy="530383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11382"/>
            <a:ext cx="9918700" cy="54529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11455"/>
            <a:ext cx="9918700" cy="54528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63684"/>
            <a:ext cx="9918700" cy="55006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055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844597"/>
            <a:ext cx="9884053" cy="457207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84555"/>
            <a:ext cx="9918700" cy="53797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31922"/>
            <a:ext cx="9918700" cy="54324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93891"/>
            <a:ext cx="9905550" cy="51481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8904" y="1259585"/>
            <a:ext cx="8649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20887"/>
            <a:ext cx="9884139" cy="52212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65396"/>
            <a:ext cx="9898263" cy="517671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79556"/>
            <a:ext cx="9898200" cy="49895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54276"/>
            <a:ext cx="9918700" cy="531007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055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84258"/>
            <a:ext cx="9898142" cy="50578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76486"/>
            <a:ext cx="9918700" cy="538786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57484"/>
            <a:ext cx="9905743" cy="5284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7486"/>
            <a:ext cx="9883146" cy="525462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74966"/>
            <a:ext cx="9905598" cy="516714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6702"/>
            <a:ext cx="9891005" cy="503540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97087"/>
            <a:ext cx="9898527" cy="5145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35173"/>
            <a:ext cx="9918700" cy="53291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57421"/>
            <a:ext cx="9905730" cy="516716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1653"/>
            <a:ext cx="9884053" cy="527045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0087"/>
            <a:ext cx="9898368" cy="527202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5162"/>
            <a:ext cx="9883278" cy="53069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47862"/>
            <a:ext cx="9891136" cy="52942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22547"/>
            <a:ext cx="9918700" cy="534180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46273"/>
            <a:ext cx="9918700" cy="54180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2787"/>
            <a:ext cx="9883921" cy="525925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09884"/>
            <a:ext cx="9898358" cy="523213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2550"/>
            <a:ext cx="9905550" cy="53195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36609"/>
            <a:ext cx="9918700" cy="55277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3511"/>
            <a:ext cx="9898449" cy="530849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4450"/>
            <a:ext cx="9905556" cy="525289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6867"/>
            <a:ext cx="9905655" cy="5305244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27251"/>
            <a:ext cx="9905743" cy="47544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47862"/>
            <a:ext cx="9898449" cy="5294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5962"/>
            <a:ext cx="9884139" cy="5256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46273"/>
            <a:ext cx="9918700" cy="54180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54177"/>
            <a:ext cx="9918700" cy="53101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60518"/>
            <a:ext cx="9918700" cy="540383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833</Words>
  <Application>Microsoft Office PowerPoint</Application>
  <PresentationFormat>A4 (21x29,7 cm)</PresentationFormat>
  <Paragraphs>55</Paragraphs>
  <Slides>43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5" baseType="lpstr">
      <vt:lpstr>Verdana</vt:lpstr>
      <vt:lpstr>Office Theme</vt:lpstr>
      <vt:lpstr>CONCORRENZA E MERCATI: IL DNA DEGLI AIUTI DI STATO E LA TUTELA DELLE RISORSE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</dc:title>
  <dc:creator>Fmaltese</dc:creator>
  <cp:lastModifiedBy>Paola D'Ambrosio - LATTANZIO KIBS</cp:lastModifiedBy>
  <cp:revision>1</cp:revision>
  <dcterms:created xsi:type="dcterms:W3CDTF">2026-02-11T16:34:18Z</dcterms:created>
  <dcterms:modified xsi:type="dcterms:W3CDTF">2026-02-11T16:36:57Z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2026-02-11T00:00:00Z</vt:filetime>
  </property>
  <property fmtid="{D5CDD505-2E9C-101B-9397-08002B2CF9AE}" pid="5" name="Producer">
    <vt:lpwstr>Microsoft® PowerPoint® 2019</vt:lpwstr>
  </property>
</Properties>
</file>